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3" r:id="rId1"/>
  </p:sldMasterIdLst>
  <p:sldIdLst>
    <p:sldId id="256" r:id="rId2"/>
    <p:sldId id="257" r:id="rId3"/>
    <p:sldId id="274"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3447337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2983700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166300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735425-63F3-4B84-AE31-10D72009A3A7}"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76416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735425-63F3-4B84-AE31-10D72009A3A7}"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1527773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735425-63F3-4B84-AE31-10D72009A3A7}" type="datetimeFigureOut">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1478339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35425-63F3-4B84-AE31-10D72009A3A7}" type="datetimeFigureOut">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263395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735425-63F3-4B84-AE31-10D72009A3A7}"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253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735425-63F3-4B84-AE31-10D72009A3A7}"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1835460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735425-63F3-4B84-AE31-10D72009A3A7}" type="datetimeFigureOut">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3548677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290222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510787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1223511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8735425-63F3-4B84-AE31-10D72009A3A7}" type="datetimeFigureOut">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205088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8735425-63F3-4B84-AE31-10D72009A3A7}" type="datetimeFigureOut">
              <a:rPr lang="en-US" smtClean="0"/>
              <a:t>4/14/2025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4211342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585497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3710965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3561703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735425-63F3-4B84-AE31-10D72009A3A7}" type="datetimeFigureOut">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95DE5-A61E-4C85-A231-7D3A363AF9A6}" type="slidenum">
              <a:rPr lang="en-US" smtClean="0"/>
              <a:t>‹#›</a:t>
            </a:fld>
            <a:endParaRPr lang="en-US"/>
          </a:p>
        </p:txBody>
      </p:sp>
    </p:spTree>
    <p:extLst>
      <p:ext uri="{BB962C8B-B14F-4D97-AF65-F5344CB8AC3E}">
        <p14:creationId xmlns:p14="http://schemas.microsoft.com/office/powerpoint/2010/main" val="56801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8735425-63F3-4B84-AE31-10D72009A3A7}" type="datetimeFigureOut">
              <a:rPr lang="en-US" smtClean="0"/>
              <a:t>4/14/2025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A395DE5-A61E-4C85-A231-7D3A363AF9A6}" type="slidenum">
              <a:rPr lang="en-US" smtClean="0"/>
              <a:t>‹#›</a:t>
            </a:fld>
            <a:endParaRPr lang="en-US"/>
          </a:p>
        </p:txBody>
      </p:sp>
    </p:spTree>
    <p:extLst>
      <p:ext uri="{BB962C8B-B14F-4D97-AF65-F5344CB8AC3E}">
        <p14:creationId xmlns:p14="http://schemas.microsoft.com/office/powerpoint/2010/main" val="2731324283"/>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 id="2147483999" r:id="rId16"/>
    <p:sldLayoutId id="2147484000" r:id="rId17"/>
    <p:sldLayoutId id="2147484001" r:id="rId18"/>
    <p:sldLayoutId id="2147484002" r:id="rId19"/>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rintinkart.com/"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mailto:enquiry@indoscie.com" TargetMode="External"/><Relationship Id="rId7" Type="http://schemas.openxmlformats.org/officeDocument/2006/relationships/image" Target="../media/image2.png"/><Relationship Id="rId2" Type="http://schemas.openxmlformats.org/officeDocument/2006/relationships/hyperlink" Target="http://www.indoscie.com/" TargetMode="External"/><Relationship Id="rId1" Type="http://schemas.openxmlformats.org/officeDocument/2006/relationships/slideLayout" Target="../slideLayouts/slideLayout13.xml"/><Relationship Id="rId6" Type="http://schemas.openxmlformats.org/officeDocument/2006/relationships/hyperlink" Target="https://www.linkedin.com/company/indoscie-technologies/" TargetMode="External"/><Relationship Id="rId5" Type="http://schemas.openxmlformats.org/officeDocument/2006/relationships/hyperlink" Target="mailto:hr@indoscie.com" TargetMode="External"/><Relationship Id="rId4" Type="http://schemas.openxmlformats.org/officeDocument/2006/relationships/hyperlink" Target="mailto:support@indoscie.co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0B95A-B649-430E-9B43-10832BB21A07}"/>
              </a:ext>
            </a:extLst>
          </p:cNvPr>
          <p:cNvSpPr>
            <a:spLocks noGrp="1"/>
          </p:cNvSpPr>
          <p:nvPr>
            <p:ph type="ctrTitle"/>
          </p:nvPr>
        </p:nvSpPr>
        <p:spPr>
          <a:xfrm>
            <a:off x="684212" y="685799"/>
            <a:ext cx="10871294" cy="2971801"/>
          </a:xfrm>
        </p:spPr>
        <p:txBody>
          <a:bodyPr/>
          <a:lstStyle/>
          <a:p>
            <a:r>
              <a:rPr lang="en-US" dirty="0"/>
              <a:t>Company Portfolio - 2025</a:t>
            </a:r>
          </a:p>
        </p:txBody>
      </p:sp>
      <p:sp>
        <p:nvSpPr>
          <p:cNvPr id="3" name="Subtitle 2">
            <a:extLst>
              <a:ext uri="{FF2B5EF4-FFF2-40B4-BE49-F238E27FC236}">
                <a16:creationId xmlns:a16="http://schemas.microsoft.com/office/drawing/2014/main" id="{E2FAA1AE-B0C0-4186-A0C0-E7075AD994DF}"/>
              </a:ext>
            </a:extLst>
          </p:cNvPr>
          <p:cNvSpPr>
            <a:spLocks noGrp="1"/>
          </p:cNvSpPr>
          <p:nvPr>
            <p:ph type="subTitle" idx="1"/>
          </p:nvPr>
        </p:nvSpPr>
        <p:spPr>
          <a:xfrm>
            <a:off x="684212" y="3843867"/>
            <a:ext cx="10387200" cy="1310839"/>
          </a:xfrm>
        </p:spPr>
        <p:txBody>
          <a:bodyPr>
            <a:normAutofit/>
          </a:bodyPr>
          <a:lstStyle/>
          <a:p>
            <a:r>
              <a:rPr lang="en-US" sz="2800" b="1" dirty="0">
                <a:solidFill>
                  <a:schemeClr val="tx2">
                    <a:lumMod val="20000"/>
                    <a:lumOff val="80000"/>
                  </a:schemeClr>
                </a:solidFill>
              </a:rPr>
              <a:t>INDOSCIE TECHNOLOGIES PVT. LTD.</a:t>
            </a:r>
          </a:p>
        </p:txBody>
      </p:sp>
      <p:pic>
        <p:nvPicPr>
          <p:cNvPr id="5" name="Picture 4">
            <a:extLst>
              <a:ext uri="{FF2B5EF4-FFF2-40B4-BE49-F238E27FC236}">
                <a16:creationId xmlns:a16="http://schemas.microsoft.com/office/drawing/2014/main" id="{27B7CB8F-1A3E-4514-8A53-3734BBE7799C}"/>
              </a:ext>
            </a:extLst>
          </p:cNvPr>
          <p:cNvPicPr>
            <a:picLocks noChangeAspect="1"/>
          </p:cNvPicPr>
          <p:nvPr/>
        </p:nvPicPr>
        <p:blipFill>
          <a:blip r:embed="rId2"/>
          <a:stretch>
            <a:fillRect/>
          </a:stretch>
        </p:blipFill>
        <p:spPr>
          <a:xfrm>
            <a:off x="636494" y="499532"/>
            <a:ext cx="1546994" cy="823031"/>
          </a:xfrm>
          <a:prstGeom prst="rect">
            <a:avLst/>
          </a:prstGeom>
        </p:spPr>
      </p:pic>
    </p:spTree>
    <p:extLst>
      <p:ext uri="{BB962C8B-B14F-4D97-AF65-F5344CB8AC3E}">
        <p14:creationId xmlns:p14="http://schemas.microsoft.com/office/powerpoint/2010/main" val="245329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BDD4-1CA8-4BAF-B19F-F4240A022F0F}"/>
              </a:ext>
            </a:extLst>
          </p:cNvPr>
          <p:cNvSpPr>
            <a:spLocks noGrp="1"/>
          </p:cNvSpPr>
          <p:nvPr>
            <p:ph type="title"/>
          </p:nvPr>
        </p:nvSpPr>
        <p:spPr>
          <a:xfrm>
            <a:off x="684211" y="685800"/>
            <a:ext cx="10058400" cy="1019985"/>
          </a:xfrm>
        </p:spPr>
        <p:txBody>
          <a:bodyPr>
            <a:normAutofit/>
          </a:bodyPr>
          <a:lstStyle/>
          <a:p>
            <a:r>
              <a:rPr lang="en-US" b="1" dirty="0"/>
              <a:t>Who We Are </a:t>
            </a:r>
            <a:r>
              <a:rPr lang="en-US" b="1" dirty="0">
                <a:effectLst/>
                <a:latin typeface="Calibri" panose="020F0502020204030204" pitchFamily="34" charset="0"/>
                <a:ea typeface="Calibri" panose="020F0502020204030204" pitchFamily="34" charset="0"/>
                <a:cs typeface="Times New Roman" panose="02020603050405020304" pitchFamily="18" charset="0"/>
              </a:rPr>
              <a:t>?</a:t>
            </a:r>
            <a:endParaRPr lang="en-US" b="1" dirty="0"/>
          </a:p>
        </p:txBody>
      </p:sp>
      <p:sp>
        <p:nvSpPr>
          <p:cNvPr id="3" name="Text Placeholder 2">
            <a:extLst>
              <a:ext uri="{FF2B5EF4-FFF2-40B4-BE49-F238E27FC236}">
                <a16:creationId xmlns:a16="http://schemas.microsoft.com/office/drawing/2014/main" id="{D2C30D59-D162-4D0A-824C-8304A4ECFCD6}"/>
              </a:ext>
            </a:extLst>
          </p:cNvPr>
          <p:cNvSpPr>
            <a:spLocks noGrp="1"/>
          </p:cNvSpPr>
          <p:nvPr>
            <p:ph type="body" sz="quarter" idx="13"/>
          </p:nvPr>
        </p:nvSpPr>
        <p:spPr>
          <a:xfrm>
            <a:off x="684211" y="2545976"/>
            <a:ext cx="10575459" cy="1506071"/>
          </a:xfrm>
        </p:spPr>
        <p:txBody>
          <a:bodyPr>
            <a:normAutofit/>
          </a:bodyPr>
          <a:lstStyle/>
          <a:p>
            <a:r>
              <a:rPr lang="en-US" dirty="0"/>
              <a:t>   We are young start-up who have mission to provide quality software development service to our clients.</a:t>
            </a:r>
          </a:p>
        </p:txBody>
      </p:sp>
      <p:sp>
        <p:nvSpPr>
          <p:cNvPr id="4" name="Text Placeholder 3">
            <a:extLst>
              <a:ext uri="{FF2B5EF4-FFF2-40B4-BE49-F238E27FC236}">
                <a16:creationId xmlns:a16="http://schemas.microsoft.com/office/drawing/2014/main" id="{CBA88E96-1328-4A1C-A2A2-7B1831B8FB38}"/>
              </a:ext>
            </a:extLst>
          </p:cNvPr>
          <p:cNvSpPr>
            <a:spLocks noGrp="1"/>
          </p:cNvSpPr>
          <p:nvPr>
            <p:ph type="body" idx="1"/>
          </p:nvPr>
        </p:nvSpPr>
        <p:spPr>
          <a:xfrm>
            <a:off x="684211" y="5567082"/>
            <a:ext cx="8534401" cy="427317"/>
          </a:xfrm>
        </p:spPr>
        <p:txBody>
          <a:bodyPr/>
          <a:lstStyle/>
          <a:p>
            <a:r>
              <a:rPr lang="en-US" dirty="0"/>
              <a:t>www.indoscie.com</a:t>
            </a:r>
          </a:p>
        </p:txBody>
      </p:sp>
      <p:pic>
        <p:nvPicPr>
          <p:cNvPr id="6" name="Picture 5">
            <a:extLst>
              <a:ext uri="{FF2B5EF4-FFF2-40B4-BE49-F238E27FC236}">
                <a16:creationId xmlns:a16="http://schemas.microsoft.com/office/drawing/2014/main" id="{89F462E3-FFD1-4A1B-A213-E55359674CB9}"/>
              </a:ext>
            </a:extLst>
          </p:cNvPr>
          <p:cNvPicPr>
            <a:picLocks noChangeAspect="1"/>
          </p:cNvPicPr>
          <p:nvPr/>
        </p:nvPicPr>
        <p:blipFill>
          <a:blip r:embed="rId2"/>
          <a:stretch>
            <a:fillRect/>
          </a:stretch>
        </p:blipFill>
        <p:spPr>
          <a:xfrm>
            <a:off x="9475694" y="461683"/>
            <a:ext cx="1546994" cy="823031"/>
          </a:xfrm>
          <a:prstGeom prst="rect">
            <a:avLst/>
          </a:prstGeom>
        </p:spPr>
      </p:pic>
    </p:spTree>
    <p:extLst>
      <p:ext uri="{BB962C8B-B14F-4D97-AF65-F5344CB8AC3E}">
        <p14:creationId xmlns:p14="http://schemas.microsoft.com/office/powerpoint/2010/main" val="230658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6FB24-B6F1-4457-9186-1AF4A1913D81}"/>
              </a:ext>
            </a:extLst>
          </p:cNvPr>
          <p:cNvSpPr>
            <a:spLocks noGrp="1"/>
          </p:cNvSpPr>
          <p:nvPr>
            <p:ph type="title"/>
          </p:nvPr>
        </p:nvSpPr>
        <p:spPr>
          <a:xfrm>
            <a:off x="762001" y="973668"/>
            <a:ext cx="8023412" cy="706964"/>
          </a:xfrm>
        </p:spPr>
        <p:txBody>
          <a:bodyPr/>
          <a:lstStyle/>
          <a:p>
            <a:r>
              <a:rPr lang="en-US" dirty="0"/>
              <a:t>Hi There!</a:t>
            </a:r>
          </a:p>
        </p:txBody>
      </p:sp>
      <p:sp>
        <p:nvSpPr>
          <p:cNvPr id="3" name="TextBox 2">
            <a:extLst>
              <a:ext uri="{FF2B5EF4-FFF2-40B4-BE49-F238E27FC236}">
                <a16:creationId xmlns:a16="http://schemas.microsoft.com/office/drawing/2014/main" id="{F341338E-7034-407C-9B9C-F1549F9BAA85}"/>
              </a:ext>
            </a:extLst>
          </p:cNvPr>
          <p:cNvSpPr txBox="1"/>
          <p:nvPr/>
        </p:nvSpPr>
        <p:spPr>
          <a:xfrm>
            <a:off x="869577" y="2375648"/>
            <a:ext cx="10452846" cy="3416320"/>
          </a:xfrm>
          <a:prstGeom prst="rect">
            <a:avLst/>
          </a:prstGeom>
          <a:noFill/>
        </p:spPr>
        <p:txBody>
          <a:bodyPr wrap="square" rtlCol="0">
            <a:spAutoFit/>
          </a:bodyPr>
          <a:lstStyle/>
          <a:p>
            <a:r>
              <a:rPr lang="en-US" sz="2000" b="1" dirty="0">
                <a:solidFill>
                  <a:schemeClr val="accent4">
                    <a:lumMod val="50000"/>
                  </a:schemeClr>
                </a:solidFill>
              </a:rPr>
              <a:t>WHY CHOOSE INDOSCIE TECHNOLOGIES? </a:t>
            </a:r>
          </a:p>
          <a:p>
            <a:endParaRPr lang="en-US" b="1" dirty="0">
              <a:solidFill>
                <a:srgbClr val="FFFF00"/>
              </a:solidFill>
            </a:endParaRPr>
          </a:p>
          <a:p>
            <a:r>
              <a:rPr lang="en-US" dirty="0"/>
              <a:t>We are one of the best emerging Digital Marketing and IT Company in Varanasi (UP). We provide cost effective solutions to grow your business. </a:t>
            </a:r>
            <a:r>
              <a:rPr lang="en-US" dirty="0" err="1"/>
              <a:t>Indoscie</a:t>
            </a:r>
            <a:r>
              <a:rPr lang="en-US" dirty="0"/>
              <a:t> Technologies provides Digital Marketing, Web Designing, Web Development, Mobile Development.</a:t>
            </a:r>
          </a:p>
          <a:p>
            <a:endParaRPr lang="en-US" dirty="0"/>
          </a:p>
          <a:p>
            <a:r>
              <a:rPr lang="en-US" dirty="0"/>
              <a:t>                                 With cutting-edge technology, transparent communication, and unwavering support, we prioritize your success at every step. Your journey with us extends beyond project completion, ensuring your digital presence remains optimized and secure. Elevate your brand with a client-centric approach that turns your vision into a digital reality.</a:t>
            </a:r>
          </a:p>
          <a:p>
            <a:endParaRPr lang="en-US" dirty="0"/>
          </a:p>
          <a:p>
            <a:endParaRPr lang="en-US" dirty="0"/>
          </a:p>
        </p:txBody>
      </p:sp>
      <p:pic>
        <p:nvPicPr>
          <p:cNvPr id="4" name="Picture 3">
            <a:extLst>
              <a:ext uri="{FF2B5EF4-FFF2-40B4-BE49-F238E27FC236}">
                <a16:creationId xmlns:a16="http://schemas.microsoft.com/office/drawing/2014/main" id="{D6499BAC-173A-42A1-92D9-BF2A8745407E}"/>
              </a:ext>
            </a:extLst>
          </p:cNvPr>
          <p:cNvPicPr>
            <a:picLocks noChangeAspect="1"/>
          </p:cNvPicPr>
          <p:nvPr/>
        </p:nvPicPr>
        <p:blipFill>
          <a:blip r:embed="rId2"/>
          <a:stretch>
            <a:fillRect/>
          </a:stretch>
        </p:blipFill>
        <p:spPr>
          <a:xfrm>
            <a:off x="9461664" y="429799"/>
            <a:ext cx="1546994" cy="823031"/>
          </a:xfrm>
          <a:prstGeom prst="rect">
            <a:avLst/>
          </a:prstGeom>
        </p:spPr>
      </p:pic>
      <p:sp>
        <p:nvSpPr>
          <p:cNvPr id="6" name="TextBox 5">
            <a:extLst>
              <a:ext uri="{FF2B5EF4-FFF2-40B4-BE49-F238E27FC236}">
                <a16:creationId xmlns:a16="http://schemas.microsoft.com/office/drawing/2014/main" id="{10EAD177-B62A-4492-85D8-4743DCC6482A}"/>
              </a:ext>
            </a:extLst>
          </p:cNvPr>
          <p:cNvSpPr txBox="1"/>
          <p:nvPr/>
        </p:nvSpPr>
        <p:spPr>
          <a:xfrm>
            <a:off x="762001" y="6302318"/>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2215769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2CDE-BB0E-44D0-913F-B5EFB84B5188}"/>
              </a:ext>
            </a:extLst>
          </p:cNvPr>
          <p:cNvSpPr>
            <a:spLocks noGrp="1"/>
          </p:cNvSpPr>
          <p:nvPr>
            <p:ph type="title"/>
          </p:nvPr>
        </p:nvSpPr>
        <p:spPr>
          <a:xfrm>
            <a:off x="684211" y="735106"/>
            <a:ext cx="8534401" cy="779929"/>
          </a:xfrm>
        </p:spPr>
        <p:txBody>
          <a:bodyPr>
            <a:normAutofit/>
          </a:bodyPr>
          <a:lstStyle/>
          <a:p>
            <a:r>
              <a:rPr lang="en-US" b="1" dirty="0"/>
              <a:t>Table of Content</a:t>
            </a:r>
          </a:p>
        </p:txBody>
      </p:sp>
      <p:sp>
        <p:nvSpPr>
          <p:cNvPr id="3" name="Text Placeholder 2">
            <a:extLst>
              <a:ext uri="{FF2B5EF4-FFF2-40B4-BE49-F238E27FC236}">
                <a16:creationId xmlns:a16="http://schemas.microsoft.com/office/drawing/2014/main" id="{F18F910C-305D-4DEF-96C3-4F12FD9C78DA}"/>
              </a:ext>
            </a:extLst>
          </p:cNvPr>
          <p:cNvSpPr>
            <a:spLocks noGrp="1"/>
          </p:cNvSpPr>
          <p:nvPr>
            <p:ph type="body" idx="1"/>
          </p:nvPr>
        </p:nvSpPr>
        <p:spPr>
          <a:xfrm>
            <a:off x="684213" y="1864659"/>
            <a:ext cx="3609881" cy="4129741"/>
          </a:xfrm>
        </p:spPr>
        <p:txBody>
          <a:bodyPr/>
          <a:lstStyle/>
          <a:p>
            <a:pPr marL="342900" indent="-342900">
              <a:buFont typeface="Wingdings" panose="05000000000000000000" pitchFamily="2" charset="2"/>
              <a:buChar char="v"/>
            </a:pPr>
            <a:r>
              <a:rPr lang="en-US" b="1" dirty="0">
                <a:solidFill>
                  <a:schemeClr val="accent3">
                    <a:lumMod val="40000"/>
                    <a:lumOff val="60000"/>
                  </a:schemeClr>
                </a:solidFill>
              </a:rPr>
              <a:t>About Company </a:t>
            </a:r>
          </a:p>
          <a:p>
            <a:pPr marL="342900" indent="-342900">
              <a:buFont typeface="Wingdings" panose="05000000000000000000" pitchFamily="2" charset="2"/>
              <a:buChar char="v"/>
            </a:pPr>
            <a:r>
              <a:rPr lang="en-US" b="1" dirty="0">
                <a:solidFill>
                  <a:schemeClr val="accent3">
                    <a:lumMod val="40000"/>
                    <a:lumOff val="60000"/>
                  </a:schemeClr>
                </a:solidFill>
              </a:rPr>
              <a:t>Welcome Message</a:t>
            </a:r>
          </a:p>
          <a:p>
            <a:pPr marL="342900" indent="-342900">
              <a:buFont typeface="Wingdings" panose="05000000000000000000" pitchFamily="2" charset="2"/>
              <a:buChar char="v"/>
            </a:pPr>
            <a:r>
              <a:rPr lang="en-US" b="1" dirty="0">
                <a:solidFill>
                  <a:schemeClr val="accent3">
                    <a:lumMod val="40000"/>
                    <a:lumOff val="60000"/>
                  </a:schemeClr>
                </a:solidFill>
              </a:rPr>
              <a:t>Our Vision </a:t>
            </a:r>
          </a:p>
          <a:p>
            <a:pPr marL="342900" indent="-342900">
              <a:buFont typeface="Wingdings" panose="05000000000000000000" pitchFamily="2" charset="2"/>
              <a:buChar char="v"/>
            </a:pPr>
            <a:r>
              <a:rPr lang="en-US" b="1" dirty="0">
                <a:solidFill>
                  <a:schemeClr val="accent3">
                    <a:lumMod val="40000"/>
                    <a:lumOff val="60000"/>
                  </a:schemeClr>
                </a:solidFill>
              </a:rPr>
              <a:t>Our Mission </a:t>
            </a:r>
          </a:p>
          <a:p>
            <a:pPr marL="342900" indent="-342900">
              <a:buFont typeface="Wingdings" panose="05000000000000000000" pitchFamily="2" charset="2"/>
              <a:buChar char="v"/>
            </a:pPr>
            <a:r>
              <a:rPr lang="en-US" b="1" dirty="0">
                <a:solidFill>
                  <a:schemeClr val="accent3">
                    <a:lumMod val="40000"/>
                    <a:lumOff val="60000"/>
                  </a:schemeClr>
                </a:solidFill>
              </a:rPr>
              <a:t>Our Services </a:t>
            </a:r>
          </a:p>
          <a:p>
            <a:pPr marL="342900" indent="-342900">
              <a:buFont typeface="Wingdings" panose="05000000000000000000" pitchFamily="2" charset="2"/>
              <a:buChar char="v"/>
            </a:pPr>
            <a:r>
              <a:rPr lang="en-US" b="1" dirty="0">
                <a:solidFill>
                  <a:schemeClr val="accent3">
                    <a:lumMod val="40000"/>
                    <a:lumOff val="60000"/>
                  </a:schemeClr>
                </a:solidFill>
              </a:rPr>
              <a:t>Our Projects </a:t>
            </a:r>
          </a:p>
          <a:p>
            <a:pPr marL="342900" indent="-342900">
              <a:buFont typeface="Wingdings" panose="05000000000000000000" pitchFamily="2" charset="2"/>
              <a:buChar char="v"/>
            </a:pPr>
            <a:r>
              <a:rPr lang="en-US" b="1" dirty="0">
                <a:solidFill>
                  <a:schemeClr val="accent3">
                    <a:lumMod val="40000"/>
                    <a:lumOff val="60000"/>
                  </a:schemeClr>
                </a:solidFill>
              </a:rPr>
              <a:t>Meet Our Team </a:t>
            </a:r>
          </a:p>
          <a:p>
            <a:pPr marL="342900" indent="-342900">
              <a:buFont typeface="Wingdings" panose="05000000000000000000" pitchFamily="2" charset="2"/>
              <a:buChar char="v"/>
            </a:pPr>
            <a:r>
              <a:rPr lang="en-US" b="1" dirty="0">
                <a:solidFill>
                  <a:schemeClr val="accent3">
                    <a:lumMod val="40000"/>
                    <a:lumOff val="60000"/>
                  </a:schemeClr>
                </a:solidFill>
              </a:rPr>
              <a:t>Get In Touch</a:t>
            </a:r>
          </a:p>
        </p:txBody>
      </p:sp>
      <p:pic>
        <p:nvPicPr>
          <p:cNvPr id="4" name="Picture 3">
            <a:extLst>
              <a:ext uri="{FF2B5EF4-FFF2-40B4-BE49-F238E27FC236}">
                <a16:creationId xmlns:a16="http://schemas.microsoft.com/office/drawing/2014/main" id="{3B0593BF-4972-4DBF-9EF5-4B2A7F041145}"/>
              </a:ext>
            </a:extLst>
          </p:cNvPr>
          <p:cNvPicPr>
            <a:picLocks noChangeAspect="1"/>
          </p:cNvPicPr>
          <p:nvPr/>
        </p:nvPicPr>
        <p:blipFill>
          <a:blip r:embed="rId2"/>
          <a:stretch>
            <a:fillRect/>
          </a:stretch>
        </p:blipFill>
        <p:spPr>
          <a:xfrm>
            <a:off x="9466729" y="445475"/>
            <a:ext cx="1546994" cy="823031"/>
          </a:xfrm>
          <a:prstGeom prst="rect">
            <a:avLst/>
          </a:prstGeom>
        </p:spPr>
      </p:pic>
      <p:sp>
        <p:nvSpPr>
          <p:cNvPr id="6" name="TextBox 5">
            <a:extLst>
              <a:ext uri="{FF2B5EF4-FFF2-40B4-BE49-F238E27FC236}">
                <a16:creationId xmlns:a16="http://schemas.microsoft.com/office/drawing/2014/main" id="{A0DCCF2E-2C75-4702-97FD-4E6FB8E68640}"/>
              </a:ext>
            </a:extLst>
          </p:cNvPr>
          <p:cNvSpPr txBox="1"/>
          <p:nvPr/>
        </p:nvSpPr>
        <p:spPr>
          <a:xfrm>
            <a:off x="430306" y="6344024"/>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168255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73D8C-36AE-49AF-A2C2-694C5C0E6590}"/>
              </a:ext>
            </a:extLst>
          </p:cNvPr>
          <p:cNvSpPr>
            <a:spLocks noGrp="1"/>
          </p:cNvSpPr>
          <p:nvPr>
            <p:ph type="title"/>
          </p:nvPr>
        </p:nvSpPr>
        <p:spPr>
          <a:xfrm>
            <a:off x="872470" y="708211"/>
            <a:ext cx="10405130" cy="851647"/>
          </a:xfrm>
        </p:spPr>
        <p:txBody>
          <a:bodyPr>
            <a:normAutofit/>
          </a:bodyPr>
          <a:lstStyle/>
          <a:p>
            <a:r>
              <a:rPr lang="en-US" b="1" dirty="0">
                <a:solidFill>
                  <a:schemeClr val="accent4">
                    <a:lumMod val="20000"/>
                    <a:lumOff val="80000"/>
                  </a:schemeClr>
                </a:solidFill>
              </a:rPr>
              <a:t>About Company</a:t>
            </a:r>
          </a:p>
        </p:txBody>
      </p:sp>
      <p:sp>
        <p:nvSpPr>
          <p:cNvPr id="3" name="Text Placeholder 2">
            <a:extLst>
              <a:ext uri="{FF2B5EF4-FFF2-40B4-BE49-F238E27FC236}">
                <a16:creationId xmlns:a16="http://schemas.microsoft.com/office/drawing/2014/main" id="{0471CDE2-78A3-400B-AEE7-4FA08237BCCF}"/>
              </a:ext>
            </a:extLst>
          </p:cNvPr>
          <p:cNvSpPr>
            <a:spLocks noGrp="1"/>
          </p:cNvSpPr>
          <p:nvPr>
            <p:ph type="body" idx="1"/>
          </p:nvPr>
        </p:nvSpPr>
        <p:spPr>
          <a:xfrm>
            <a:off x="1071284" y="1891553"/>
            <a:ext cx="9991164" cy="4500282"/>
          </a:xfrm>
        </p:spPr>
        <p:txBody>
          <a:bodyPr>
            <a:normAutofit lnSpcReduction="10000"/>
          </a:bodyPr>
          <a:lstStyle/>
          <a:p>
            <a:r>
              <a:rPr lang="en-US" sz="2400" b="1" dirty="0" err="1">
                <a:solidFill>
                  <a:schemeClr val="accent5">
                    <a:lumMod val="20000"/>
                    <a:lumOff val="80000"/>
                  </a:schemeClr>
                </a:solidFill>
              </a:rPr>
              <a:t>Indoscie</a:t>
            </a:r>
            <a:r>
              <a:rPr lang="en-US" sz="2400" b="1" dirty="0">
                <a:solidFill>
                  <a:schemeClr val="accent5">
                    <a:lumMod val="20000"/>
                    <a:lumOff val="80000"/>
                  </a:schemeClr>
                </a:solidFill>
              </a:rPr>
              <a:t> Technologies </a:t>
            </a:r>
            <a:r>
              <a:rPr lang="en-US" dirty="0"/>
              <a:t>provides a transformative digital experience where expertise meets innovation. Our seasoned team excels in crafting visually captivating websites and implementing strategic digital marketing solutions, tailored precisely to your unique business needs. With cutting-edge technology, transparent communication, and unwavering support, we prioritize your success at every step. Elevate your brand with a client-centric approach that turns your vision into a digital reality. </a:t>
            </a:r>
            <a:r>
              <a:rPr lang="en-US" dirty="0" err="1"/>
              <a:t>Indoscie</a:t>
            </a:r>
            <a:r>
              <a:rPr lang="en-US" dirty="0"/>
              <a:t> mainly work in the following verticals” </a:t>
            </a:r>
          </a:p>
          <a:p>
            <a:endParaRPr lang="en-US" dirty="0"/>
          </a:p>
          <a:p>
            <a:r>
              <a:rPr lang="en-US" b="1" dirty="0">
                <a:solidFill>
                  <a:schemeClr val="accent5">
                    <a:lumMod val="75000"/>
                  </a:schemeClr>
                </a:solidFill>
              </a:rPr>
              <a:t>IT CONSULTANCY:</a:t>
            </a:r>
          </a:p>
          <a:p>
            <a:r>
              <a:rPr lang="en-US" dirty="0"/>
              <a:t>We provide information technology consulting, to various organizations on how best to use it in achieving their business objectives. Our services are advisory services that help clients assess different technology strategies and align their technology strategies with business . </a:t>
            </a:r>
          </a:p>
          <a:p>
            <a:endParaRPr lang="en-US" dirty="0"/>
          </a:p>
        </p:txBody>
      </p:sp>
      <p:pic>
        <p:nvPicPr>
          <p:cNvPr id="4" name="Picture 3">
            <a:extLst>
              <a:ext uri="{FF2B5EF4-FFF2-40B4-BE49-F238E27FC236}">
                <a16:creationId xmlns:a16="http://schemas.microsoft.com/office/drawing/2014/main" id="{4BB11F07-3024-4EDF-BB75-DE0A32DE702E}"/>
              </a:ext>
            </a:extLst>
          </p:cNvPr>
          <p:cNvPicPr>
            <a:picLocks noChangeAspect="1"/>
          </p:cNvPicPr>
          <p:nvPr/>
        </p:nvPicPr>
        <p:blipFill>
          <a:blip r:embed="rId2"/>
          <a:stretch>
            <a:fillRect/>
          </a:stretch>
        </p:blipFill>
        <p:spPr>
          <a:xfrm>
            <a:off x="9448800" y="466165"/>
            <a:ext cx="1546994" cy="823031"/>
          </a:xfrm>
          <a:prstGeom prst="rect">
            <a:avLst/>
          </a:prstGeom>
        </p:spPr>
      </p:pic>
      <p:sp>
        <p:nvSpPr>
          <p:cNvPr id="6" name="TextBox 5">
            <a:extLst>
              <a:ext uri="{FF2B5EF4-FFF2-40B4-BE49-F238E27FC236}">
                <a16:creationId xmlns:a16="http://schemas.microsoft.com/office/drawing/2014/main" id="{EB00BD5C-8A34-40EC-A386-DDCE2D729707}"/>
              </a:ext>
            </a:extLst>
          </p:cNvPr>
          <p:cNvSpPr txBox="1"/>
          <p:nvPr/>
        </p:nvSpPr>
        <p:spPr>
          <a:xfrm>
            <a:off x="1071284" y="6274404"/>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594516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EE6096-84E5-464E-8CB6-0F720B466A95}"/>
              </a:ext>
            </a:extLst>
          </p:cNvPr>
          <p:cNvSpPr>
            <a:spLocks noGrp="1"/>
          </p:cNvSpPr>
          <p:nvPr>
            <p:ph type="body" idx="1"/>
          </p:nvPr>
        </p:nvSpPr>
        <p:spPr>
          <a:xfrm>
            <a:off x="684210" y="663387"/>
            <a:ext cx="10826472" cy="6069107"/>
          </a:xfrm>
        </p:spPr>
        <p:txBody>
          <a:bodyPr>
            <a:normAutofit fontScale="85000" lnSpcReduction="10000"/>
          </a:bodyPr>
          <a:lstStyle/>
          <a:p>
            <a:endParaRPr lang="en-US" b="1" dirty="0">
              <a:solidFill>
                <a:schemeClr val="accent5">
                  <a:lumMod val="75000"/>
                </a:schemeClr>
              </a:solidFill>
            </a:endParaRPr>
          </a:p>
          <a:p>
            <a:r>
              <a:rPr lang="en-US" b="1" dirty="0">
                <a:solidFill>
                  <a:schemeClr val="accent5">
                    <a:lumMod val="75000"/>
                  </a:schemeClr>
                </a:solidFill>
              </a:rPr>
              <a:t>SOFTWARE AND WEB DEVELOPMENT:</a:t>
            </a:r>
          </a:p>
          <a:p>
            <a:r>
              <a:rPr lang="en-US" dirty="0"/>
              <a:t>We provide Web development solutions to our clients by our creativity, logic and use of latest web technologies. We help our clients in solving problems, understanding user needs, and creating an intuitive, engaging digital experience thus helping them to achieve business goal.</a:t>
            </a:r>
          </a:p>
          <a:p>
            <a:endParaRPr lang="en-US" b="1" dirty="0">
              <a:solidFill>
                <a:schemeClr val="accent5">
                  <a:lumMod val="75000"/>
                </a:schemeClr>
              </a:solidFill>
            </a:endParaRPr>
          </a:p>
          <a:p>
            <a:r>
              <a:rPr lang="en-US" b="1" dirty="0">
                <a:solidFill>
                  <a:schemeClr val="accent5">
                    <a:lumMod val="75000"/>
                  </a:schemeClr>
                </a:solidFill>
              </a:rPr>
              <a:t>DIGITAL MARKETING:</a:t>
            </a:r>
          </a:p>
          <a:p>
            <a:r>
              <a:rPr lang="en-US" dirty="0"/>
              <a:t>We provide Digital marketing services, strategies and techniques used to promote products or services via digital platforms. We help out clients to increase their online visibility, drive more traffic to their website. We provide services like Pay-Per-Click Advertising (PPC),Search Engine Optimization (SEO),Social Media Marketing (SMM),Web Analytics and Email Marketing. </a:t>
            </a:r>
          </a:p>
          <a:p>
            <a:endParaRPr lang="en-US" b="1" dirty="0">
              <a:solidFill>
                <a:schemeClr val="accent5">
                  <a:lumMod val="75000"/>
                </a:schemeClr>
              </a:solidFill>
            </a:endParaRPr>
          </a:p>
          <a:p>
            <a:endParaRPr lang="en-US" b="1" dirty="0">
              <a:solidFill>
                <a:schemeClr val="accent5">
                  <a:lumMod val="75000"/>
                </a:schemeClr>
              </a:solidFill>
            </a:endParaRPr>
          </a:p>
          <a:p>
            <a:r>
              <a:rPr lang="en-US" b="1" dirty="0">
                <a:solidFill>
                  <a:schemeClr val="accent5">
                    <a:lumMod val="75000"/>
                  </a:schemeClr>
                </a:solidFill>
              </a:rPr>
              <a:t>TRAININGS AND INTERNSHIPS:</a:t>
            </a:r>
          </a:p>
          <a:p>
            <a:r>
              <a:rPr lang="en-US" dirty="0"/>
              <a:t>Training and internships are the stepping stones that bridge the gap between academic learning and employment. We provide internships and training to all young under-graduates in the web development, digital marketing Human Resource, Mobile development using technologies like Node JS, React, Flutter, React Native, PHP, Laravel, MEAN and MERN Stack. </a:t>
            </a:r>
          </a:p>
        </p:txBody>
      </p:sp>
      <p:pic>
        <p:nvPicPr>
          <p:cNvPr id="4" name="Picture 3">
            <a:extLst>
              <a:ext uri="{FF2B5EF4-FFF2-40B4-BE49-F238E27FC236}">
                <a16:creationId xmlns:a16="http://schemas.microsoft.com/office/drawing/2014/main" id="{CB2DA355-EA9D-40D5-BA4A-FAF28702D304}"/>
              </a:ext>
            </a:extLst>
          </p:cNvPr>
          <p:cNvPicPr>
            <a:picLocks noChangeAspect="1"/>
          </p:cNvPicPr>
          <p:nvPr/>
        </p:nvPicPr>
        <p:blipFill>
          <a:blip r:embed="rId2"/>
          <a:stretch>
            <a:fillRect/>
          </a:stretch>
        </p:blipFill>
        <p:spPr>
          <a:xfrm>
            <a:off x="9457764" y="463673"/>
            <a:ext cx="1546994" cy="823031"/>
          </a:xfrm>
          <a:prstGeom prst="rect">
            <a:avLst/>
          </a:prstGeom>
        </p:spPr>
      </p:pic>
      <p:sp>
        <p:nvSpPr>
          <p:cNvPr id="5" name="TextBox 4">
            <a:extLst>
              <a:ext uri="{FF2B5EF4-FFF2-40B4-BE49-F238E27FC236}">
                <a16:creationId xmlns:a16="http://schemas.microsoft.com/office/drawing/2014/main" id="{0CE338BF-8F8D-4D92-9E6A-ADC562B584CB}"/>
              </a:ext>
            </a:extLst>
          </p:cNvPr>
          <p:cNvSpPr txBox="1"/>
          <p:nvPr/>
        </p:nvSpPr>
        <p:spPr>
          <a:xfrm>
            <a:off x="770965" y="6283369"/>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18856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DE9A-8051-4D6F-928A-F63C5FDA5647}"/>
              </a:ext>
            </a:extLst>
          </p:cNvPr>
          <p:cNvSpPr>
            <a:spLocks noGrp="1"/>
          </p:cNvSpPr>
          <p:nvPr>
            <p:ph type="title"/>
          </p:nvPr>
        </p:nvSpPr>
        <p:spPr>
          <a:xfrm>
            <a:off x="684213" y="708212"/>
            <a:ext cx="10058400" cy="1111623"/>
          </a:xfrm>
        </p:spPr>
        <p:txBody>
          <a:bodyPr/>
          <a:lstStyle/>
          <a:p>
            <a:r>
              <a:rPr lang="en-US" b="1" dirty="0">
                <a:solidFill>
                  <a:schemeClr val="accent5">
                    <a:lumMod val="20000"/>
                    <a:lumOff val="80000"/>
                  </a:schemeClr>
                </a:solidFill>
              </a:rPr>
              <a:t>From the desk of directors…</a:t>
            </a:r>
          </a:p>
        </p:txBody>
      </p:sp>
      <p:sp>
        <p:nvSpPr>
          <p:cNvPr id="3" name="Text Placeholder 2">
            <a:extLst>
              <a:ext uri="{FF2B5EF4-FFF2-40B4-BE49-F238E27FC236}">
                <a16:creationId xmlns:a16="http://schemas.microsoft.com/office/drawing/2014/main" id="{867BCABC-14D2-43B0-99B6-69048D8C5589}"/>
              </a:ext>
            </a:extLst>
          </p:cNvPr>
          <p:cNvSpPr>
            <a:spLocks noGrp="1"/>
          </p:cNvSpPr>
          <p:nvPr>
            <p:ph type="body" idx="1"/>
          </p:nvPr>
        </p:nvSpPr>
        <p:spPr>
          <a:xfrm>
            <a:off x="363070" y="2051196"/>
            <a:ext cx="11465859" cy="4724399"/>
          </a:xfrm>
        </p:spPr>
        <p:txBody>
          <a:bodyPr>
            <a:normAutofit fontScale="77500" lnSpcReduction="20000"/>
          </a:bodyPr>
          <a:lstStyle/>
          <a:p>
            <a:r>
              <a:rPr lang="en-US" b="1" dirty="0">
                <a:solidFill>
                  <a:schemeClr val="tx1"/>
                </a:solidFill>
              </a:rPr>
              <a:t>We</a:t>
            </a:r>
            <a:r>
              <a:rPr lang="en-US" dirty="0">
                <a:solidFill>
                  <a:schemeClr val="tx1"/>
                </a:solidFill>
              </a:rPr>
              <a:t> are extremely delighted to introduce you to INDOSCIE Technologies Private Limited a young startup from its humble origin in 2024 (Inception in 2016, Mumbai). INDOSCIE have emerged as a leading service provider of a comprehensive suite of web related services, with a performance driven approach and a solid client portfolio. We are working of advanced web technologies to cater the unique needs of our esteemed clients at the forefront of the company’s focus. </a:t>
            </a:r>
          </a:p>
          <a:p>
            <a:r>
              <a:rPr lang="en-US" dirty="0">
                <a:solidFill>
                  <a:schemeClr val="tx1"/>
                </a:solidFill>
              </a:rPr>
              <a:t>Our organization’s work culture is built upon commitment and dedication towards work. Our technical teams and our strong portfolio are our greatest assets. We hold steadfast to our beliefs, values and code of ethics, and these are highly nurtured inside the company. Our mission is to serve our customers with quality services; to work with utmost efficiency so as not to miss out the client’s deadline; and to build solutions while maintaining affordability.</a:t>
            </a:r>
          </a:p>
          <a:p>
            <a:r>
              <a:rPr lang="en-US" dirty="0">
                <a:solidFill>
                  <a:schemeClr val="tx1"/>
                </a:solidFill>
              </a:rPr>
              <a:t>Our overall business strength is shaped by our core strategies and values, wherein we strive to uphold the competence and excellence level of our services by giving equal importance to all stakeholders such as our diverse talented work team, partners, clients, and the society.</a:t>
            </a:r>
          </a:p>
          <a:p>
            <a:r>
              <a:rPr lang="en-US" dirty="0">
                <a:solidFill>
                  <a:schemeClr val="tx1"/>
                </a:solidFill>
              </a:rPr>
              <a:t>Whether you are looking for any type of web development solutions, application development or aggressive marketing strategies to take off your online business or creative design/development works to intensify your business activities on the web, we assure that with our technical expertise you’ll have a very rewarding experience with our wide-ranging, cost effective solutions. We have strong satisfied client base who have really appreciated our work and services. We look forward to work with you as out probable client for providing innovative IT solutions that would improve the efficiency of your organization. </a:t>
            </a:r>
          </a:p>
          <a:p>
            <a:r>
              <a:rPr lang="en-US" b="1" dirty="0">
                <a:solidFill>
                  <a:schemeClr val="tx1"/>
                </a:solidFill>
              </a:rPr>
              <a:t>Thanks and Regards!</a:t>
            </a:r>
          </a:p>
        </p:txBody>
      </p:sp>
      <p:pic>
        <p:nvPicPr>
          <p:cNvPr id="4" name="Picture 3">
            <a:extLst>
              <a:ext uri="{FF2B5EF4-FFF2-40B4-BE49-F238E27FC236}">
                <a16:creationId xmlns:a16="http://schemas.microsoft.com/office/drawing/2014/main" id="{65FAD9FF-B05B-4B4B-AEC2-59DC1BC4273D}"/>
              </a:ext>
            </a:extLst>
          </p:cNvPr>
          <p:cNvPicPr>
            <a:picLocks noChangeAspect="1"/>
          </p:cNvPicPr>
          <p:nvPr/>
        </p:nvPicPr>
        <p:blipFill>
          <a:blip r:embed="rId2"/>
          <a:stretch>
            <a:fillRect/>
          </a:stretch>
        </p:blipFill>
        <p:spPr>
          <a:xfrm>
            <a:off x="9457765" y="476851"/>
            <a:ext cx="1546994" cy="823031"/>
          </a:xfrm>
          <a:prstGeom prst="rect">
            <a:avLst/>
          </a:prstGeom>
        </p:spPr>
      </p:pic>
      <p:sp>
        <p:nvSpPr>
          <p:cNvPr id="6" name="TextBox 5">
            <a:extLst>
              <a:ext uri="{FF2B5EF4-FFF2-40B4-BE49-F238E27FC236}">
                <a16:creationId xmlns:a16="http://schemas.microsoft.com/office/drawing/2014/main" id="{70858C6A-2F74-4AB4-8F18-5886E74C2270}"/>
              </a:ext>
            </a:extLst>
          </p:cNvPr>
          <p:cNvSpPr txBox="1"/>
          <p:nvPr/>
        </p:nvSpPr>
        <p:spPr>
          <a:xfrm>
            <a:off x="363070" y="6488668"/>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78055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E6473B-2EE1-4AF9-9C2C-C15E1327E180}"/>
              </a:ext>
            </a:extLst>
          </p:cNvPr>
          <p:cNvSpPr>
            <a:spLocks noGrp="1"/>
          </p:cNvSpPr>
          <p:nvPr>
            <p:ph type="body" idx="1"/>
          </p:nvPr>
        </p:nvSpPr>
        <p:spPr>
          <a:xfrm>
            <a:off x="684210" y="609599"/>
            <a:ext cx="10790613" cy="3738283"/>
          </a:xfrm>
        </p:spPr>
        <p:txBody>
          <a:bodyPr>
            <a:normAutofit lnSpcReduction="10000"/>
          </a:bodyPr>
          <a:lstStyle/>
          <a:p>
            <a:endParaRPr lang="en-US" b="1" dirty="0">
              <a:solidFill>
                <a:schemeClr val="accent5">
                  <a:lumMod val="75000"/>
                </a:schemeClr>
              </a:solidFill>
            </a:endParaRPr>
          </a:p>
          <a:p>
            <a:r>
              <a:rPr lang="en-US" b="1" dirty="0">
                <a:solidFill>
                  <a:schemeClr val="accent5">
                    <a:lumMod val="75000"/>
                  </a:schemeClr>
                </a:solidFill>
              </a:rPr>
              <a:t>OUR VISION</a:t>
            </a:r>
          </a:p>
          <a:p>
            <a:r>
              <a:rPr lang="en-US" dirty="0"/>
              <a:t>At </a:t>
            </a:r>
            <a:r>
              <a:rPr lang="en-US" dirty="0" err="1"/>
              <a:t>Indoscie</a:t>
            </a:r>
            <a:r>
              <a:rPr lang="en-US" dirty="0"/>
              <a:t> Technologies, our vision is to be a pioneering force in transforming businesses through innovative IT solutions and digital marketing strategies. We envision a future where organizations harness the full potential of technology to achieve unprecedented growth and efficiency. </a:t>
            </a:r>
          </a:p>
          <a:p>
            <a:r>
              <a:rPr lang="en-US" b="1" dirty="0">
                <a:solidFill>
                  <a:schemeClr val="accent5">
                    <a:lumMod val="75000"/>
                  </a:schemeClr>
                </a:solidFill>
              </a:rPr>
              <a:t>OUR MISSION</a:t>
            </a:r>
          </a:p>
          <a:p>
            <a:r>
              <a:rPr lang="en-US" dirty="0"/>
              <a:t>Our mission is to bridge the gap between innovation and practicality, providing our clients with scalable, efficient, cost-effective and future-ready best digital solutions. We strive to be at the forefront of technological advancements, ensuring that our clients stay ahead in the ever-changing digital landscape.</a:t>
            </a:r>
          </a:p>
          <a:p>
            <a:endParaRPr lang="en-US" dirty="0"/>
          </a:p>
        </p:txBody>
      </p:sp>
      <p:pic>
        <p:nvPicPr>
          <p:cNvPr id="6" name="Picture 5">
            <a:extLst>
              <a:ext uri="{FF2B5EF4-FFF2-40B4-BE49-F238E27FC236}">
                <a16:creationId xmlns:a16="http://schemas.microsoft.com/office/drawing/2014/main" id="{9128D174-AB6F-43B5-8A95-C65CA50B9385}"/>
              </a:ext>
            </a:extLst>
          </p:cNvPr>
          <p:cNvPicPr>
            <a:picLocks noChangeAspect="1"/>
          </p:cNvPicPr>
          <p:nvPr/>
        </p:nvPicPr>
        <p:blipFill>
          <a:blip r:embed="rId2"/>
          <a:stretch>
            <a:fillRect/>
          </a:stretch>
        </p:blipFill>
        <p:spPr>
          <a:xfrm>
            <a:off x="9439835" y="449095"/>
            <a:ext cx="1546994" cy="823031"/>
          </a:xfrm>
          <a:prstGeom prst="rect">
            <a:avLst/>
          </a:prstGeom>
        </p:spPr>
      </p:pic>
      <p:sp>
        <p:nvSpPr>
          <p:cNvPr id="5" name="TextBox 4">
            <a:extLst>
              <a:ext uri="{FF2B5EF4-FFF2-40B4-BE49-F238E27FC236}">
                <a16:creationId xmlns:a16="http://schemas.microsoft.com/office/drawing/2014/main" id="{07AF351D-9B39-455B-BBDE-1ED87326AC52}"/>
              </a:ext>
            </a:extLst>
          </p:cNvPr>
          <p:cNvSpPr txBox="1"/>
          <p:nvPr/>
        </p:nvSpPr>
        <p:spPr>
          <a:xfrm>
            <a:off x="591670" y="6248401"/>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181016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EEC6-830A-4090-A8D7-7510E5B5E28B}"/>
              </a:ext>
            </a:extLst>
          </p:cNvPr>
          <p:cNvSpPr>
            <a:spLocks noGrp="1"/>
          </p:cNvSpPr>
          <p:nvPr>
            <p:ph type="title"/>
          </p:nvPr>
        </p:nvSpPr>
        <p:spPr>
          <a:xfrm>
            <a:off x="684213" y="663388"/>
            <a:ext cx="10058400" cy="779930"/>
          </a:xfrm>
        </p:spPr>
        <p:txBody>
          <a:bodyPr>
            <a:normAutofit/>
          </a:bodyPr>
          <a:lstStyle/>
          <a:p>
            <a:r>
              <a:rPr lang="en-US" sz="4400" b="1" dirty="0">
                <a:solidFill>
                  <a:schemeClr val="accent4">
                    <a:lumMod val="20000"/>
                    <a:lumOff val="80000"/>
                  </a:schemeClr>
                </a:solidFill>
              </a:rPr>
              <a:t>                    OUR SERVICES</a:t>
            </a:r>
          </a:p>
        </p:txBody>
      </p:sp>
      <p:sp>
        <p:nvSpPr>
          <p:cNvPr id="3" name="Text Placeholder 2">
            <a:extLst>
              <a:ext uri="{FF2B5EF4-FFF2-40B4-BE49-F238E27FC236}">
                <a16:creationId xmlns:a16="http://schemas.microsoft.com/office/drawing/2014/main" id="{725D54BC-275B-436F-91C3-4356D229CD14}"/>
              </a:ext>
            </a:extLst>
          </p:cNvPr>
          <p:cNvSpPr>
            <a:spLocks noGrp="1"/>
          </p:cNvSpPr>
          <p:nvPr>
            <p:ph type="body" idx="1"/>
          </p:nvPr>
        </p:nvSpPr>
        <p:spPr>
          <a:xfrm>
            <a:off x="693178" y="1353671"/>
            <a:ext cx="10853364" cy="2447364"/>
          </a:xfrm>
        </p:spPr>
        <p:txBody>
          <a:bodyPr>
            <a:normAutofit fontScale="85000" lnSpcReduction="20000"/>
          </a:bodyPr>
          <a:lstStyle/>
          <a:p>
            <a:endParaRPr lang="en-US" sz="2800" b="1" dirty="0">
              <a:solidFill>
                <a:schemeClr val="accent5">
                  <a:lumMod val="75000"/>
                </a:schemeClr>
              </a:solidFill>
            </a:endParaRPr>
          </a:p>
          <a:p>
            <a:endParaRPr lang="en-US" sz="2800" b="1" dirty="0">
              <a:solidFill>
                <a:schemeClr val="accent5">
                  <a:lumMod val="75000"/>
                </a:schemeClr>
              </a:solidFill>
            </a:endParaRPr>
          </a:p>
          <a:p>
            <a:endParaRPr lang="en-US" sz="2800" b="1" dirty="0">
              <a:solidFill>
                <a:schemeClr val="accent5">
                  <a:lumMod val="75000"/>
                </a:schemeClr>
              </a:solidFill>
            </a:endParaRPr>
          </a:p>
          <a:p>
            <a:r>
              <a:rPr lang="en-US" sz="2800" b="1" dirty="0">
                <a:solidFill>
                  <a:schemeClr val="accent5">
                    <a:lumMod val="75000"/>
                  </a:schemeClr>
                </a:solidFill>
              </a:rPr>
              <a:t>WEB DEVELOPMENT</a:t>
            </a:r>
          </a:p>
          <a:p>
            <a:r>
              <a:rPr lang="en-US" dirty="0">
                <a:solidFill>
                  <a:schemeClr val="tx1"/>
                </a:solidFill>
              </a:rPr>
              <a:t>We are into Front-End Development, Back-End Development, Full-Stack Development, E-Commerce Development, Content Management System (CMS) Development, Responsive Web Development, Web API Development using all latest technologies.</a:t>
            </a:r>
          </a:p>
          <a:p>
            <a:endParaRPr lang="en-US" dirty="0"/>
          </a:p>
          <a:p>
            <a:endParaRPr lang="en-US" dirty="0"/>
          </a:p>
        </p:txBody>
      </p:sp>
      <p:pic>
        <p:nvPicPr>
          <p:cNvPr id="5" name="Picture 4">
            <a:extLst>
              <a:ext uri="{FF2B5EF4-FFF2-40B4-BE49-F238E27FC236}">
                <a16:creationId xmlns:a16="http://schemas.microsoft.com/office/drawing/2014/main" id="{E0970809-8D45-45C9-928D-7743A5F830B0}"/>
              </a:ext>
            </a:extLst>
          </p:cNvPr>
          <p:cNvPicPr>
            <a:picLocks noChangeAspect="1"/>
          </p:cNvPicPr>
          <p:nvPr/>
        </p:nvPicPr>
        <p:blipFill>
          <a:blip r:embed="rId2"/>
          <a:stretch>
            <a:fillRect/>
          </a:stretch>
        </p:blipFill>
        <p:spPr>
          <a:xfrm>
            <a:off x="1940492" y="3711388"/>
            <a:ext cx="7932639" cy="3030071"/>
          </a:xfrm>
          <a:prstGeom prst="rect">
            <a:avLst/>
          </a:prstGeom>
        </p:spPr>
      </p:pic>
      <p:pic>
        <p:nvPicPr>
          <p:cNvPr id="8" name="Picture 7">
            <a:extLst>
              <a:ext uri="{FF2B5EF4-FFF2-40B4-BE49-F238E27FC236}">
                <a16:creationId xmlns:a16="http://schemas.microsoft.com/office/drawing/2014/main" id="{B5EF0787-226E-4A02-9690-229E3B765EBD}"/>
              </a:ext>
            </a:extLst>
          </p:cNvPr>
          <p:cNvPicPr>
            <a:picLocks noChangeAspect="1"/>
          </p:cNvPicPr>
          <p:nvPr/>
        </p:nvPicPr>
        <p:blipFill>
          <a:blip r:embed="rId3"/>
          <a:stretch>
            <a:fillRect/>
          </a:stretch>
        </p:blipFill>
        <p:spPr>
          <a:xfrm>
            <a:off x="9430870" y="467887"/>
            <a:ext cx="1546994" cy="823031"/>
          </a:xfrm>
          <a:prstGeom prst="rect">
            <a:avLst/>
          </a:prstGeom>
        </p:spPr>
      </p:pic>
      <p:sp>
        <p:nvSpPr>
          <p:cNvPr id="7" name="TextBox 6">
            <a:extLst>
              <a:ext uri="{FF2B5EF4-FFF2-40B4-BE49-F238E27FC236}">
                <a16:creationId xmlns:a16="http://schemas.microsoft.com/office/drawing/2014/main" id="{1264D188-57C7-430A-A0E7-FA6F1ABD4BF0}"/>
              </a:ext>
            </a:extLst>
          </p:cNvPr>
          <p:cNvSpPr txBox="1"/>
          <p:nvPr/>
        </p:nvSpPr>
        <p:spPr>
          <a:xfrm>
            <a:off x="693178" y="6488668"/>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1290836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9DD88C-D426-4247-B2DB-0B06019CD2E6}"/>
              </a:ext>
            </a:extLst>
          </p:cNvPr>
          <p:cNvSpPr>
            <a:spLocks noGrp="1"/>
          </p:cNvSpPr>
          <p:nvPr>
            <p:ph type="body" idx="1"/>
          </p:nvPr>
        </p:nvSpPr>
        <p:spPr>
          <a:xfrm>
            <a:off x="684210" y="681318"/>
            <a:ext cx="10360307" cy="1981199"/>
          </a:xfrm>
        </p:spPr>
        <p:txBody>
          <a:bodyPr/>
          <a:lstStyle/>
          <a:p>
            <a:r>
              <a:rPr lang="en-US" sz="2800" b="1" dirty="0">
                <a:solidFill>
                  <a:schemeClr val="accent5">
                    <a:lumMod val="75000"/>
                  </a:schemeClr>
                </a:solidFill>
              </a:rPr>
              <a:t>Web Designing</a:t>
            </a:r>
          </a:p>
          <a:p>
            <a:r>
              <a:rPr lang="en-US" dirty="0"/>
              <a:t>User Interface (UI) Design, User Experience (UX) Design, Mobile App Design, Responsive Web Design, E-commerce Design, branding and Identity Design, Graphic Design for the Web.</a:t>
            </a:r>
          </a:p>
        </p:txBody>
      </p:sp>
      <p:pic>
        <p:nvPicPr>
          <p:cNvPr id="5" name="Picture 4">
            <a:extLst>
              <a:ext uri="{FF2B5EF4-FFF2-40B4-BE49-F238E27FC236}">
                <a16:creationId xmlns:a16="http://schemas.microsoft.com/office/drawing/2014/main" id="{AF8A39FA-CCFA-4AC7-91BE-628A6CE68B0D}"/>
              </a:ext>
            </a:extLst>
          </p:cNvPr>
          <p:cNvPicPr>
            <a:picLocks noChangeAspect="1"/>
          </p:cNvPicPr>
          <p:nvPr/>
        </p:nvPicPr>
        <p:blipFill>
          <a:blip r:embed="rId2"/>
          <a:stretch>
            <a:fillRect/>
          </a:stretch>
        </p:blipFill>
        <p:spPr>
          <a:xfrm>
            <a:off x="887505" y="3072786"/>
            <a:ext cx="10255624" cy="3184580"/>
          </a:xfrm>
          <a:prstGeom prst="rect">
            <a:avLst/>
          </a:prstGeom>
        </p:spPr>
      </p:pic>
      <p:pic>
        <p:nvPicPr>
          <p:cNvPr id="6" name="Picture 5">
            <a:extLst>
              <a:ext uri="{FF2B5EF4-FFF2-40B4-BE49-F238E27FC236}">
                <a16:creationId xmlns:a16="http://schemas.microsoft.com/office/drawing/2014/main" id="{CBF77002-637F-4EA9-8CD8-D72AD1584EAE}"/>
              </a:ext>
            </a:extLst>
          </p:cNvPr>
          <p:cNvPicPr>
            <a:picLocks noChangeAspect="1"/>
          </p:cNvPicPr>
          <p:nvPr/>
        </p:nvPicPr>
        <p:blipFill>
          <a:blip r:embed="rId3"/>
          <a:stretch>
            <a:fillRect/>
          </a:stretch>
        </p:blipFill>
        <p:spPr>
          <a:xfrm>
            <a:off x="9430871" y="472638"/>
            <a:ext cx="1546994" cy="823031"/>
          </a:xfrm>
          <a:prstGeom prst="rect">
            <a:avLst/>
          </a:prstGeom>
        </p:spPr>
      </p:pic>
      <p:sp>
        <p:nvSpPr>
          <p:cNvPr id="7" name="TextBox 6">
            <a:extLst>
              <a:ext uri="{FF2B5EF4-FFF2-40B4-BE49-F238E27FC236}">
                <a16:creationId xmlns:a16="http://schemas.microsoft.com/office/drawing/2014/main" id="{00A2A471-ECCA-4DC8-8050-46883AC6A9DE}"/>
              </a:ext>
            </a:extLst>
          </p:cNvPr>
          <p:cNvSpPr txBox="1"/>
          <p:nvPr/>
        </p:nvSpPr>
        <p:spPr>
          <a:xfrm>
            <a:off x="684210" y="6390945"/>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465226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EC7CA3-DE22-4FF1-ADC3-CF619E2FB751}"/>
              </a:ext>
            </a:extLst>
          </p:cNvPr>
          <p:cNvSpPr>
            <a:spLocks noGrp="1"/>
          </p:cNvSpPr>
          <p:nvPr>
            <p:ph type="body" idx="1"/>
          </p:nvPr>
        </p:nvSpPr>
        <p:spPr>
          <a:xfrm>
            <a:off x="684211" y="735106"/>
            <a:ext cx="10225836" cy="2106706"/>
          </a:xfrm>
        </p:spPr>
        <p:txBody>
          <a:bodyPr/>
          <a:lstStyle/>
          <a:p>
            <a:r>
              <a:rPr lang="en-US" sz="2800" b="1" dirty="0">
                <a:solidFill>
                  <a:schemeClr val="accent5">
                    <a:lumMod val="75000"/>
                  </a:schemeClr>
                </a:solidFill>
              </a:rPr>
              <a:t>Mobile Development</a:t>
            </a:r>
          </a:p>
          <a:p>
            <a:r>
              <a:rPr lang="en-US" dirty="0"/>
              <a:t>Native and Cross-Platform App Development, Mobile Game Development, Enterprise Mobile App Development, E-commerce App Development, Social Media App Development, Healthcare App Development.</a:t>
            </a:r>
          </a:p>
          <a:p>
            <a:endParaRPr lang="en-US" dirty="0"/>
          </a:p>
        </p:txBody>
      </p:sp>
      <p:pic>
        <p:nvPicPr>
          <p:cNvPr id="5" name="Picture 4">
            <a:extLst>
              <a:ext uri="{FF2B5EF4-FFF2-40B4-BE49-F238E27FC236}">
                <a16:creationId xmlns:a16="http://schemas.microsoft.com/office/drawing/2014/main" id="{A4F4682C-1F3B-424C-BA0A-5A6BC15743C8}"/>
              </a:ext>
            </a:extLst>
          </p:cNvPr>
          <p:cNvPicPr>
            <a:picLocks noChangeAspect="1"/>
          </p:cNvPicPr>
          <p:nvPr/>
        </p:nvPicPr>
        <p:blipFill>
          <a:blip r:embed="rId2"/>
          <a:stretch>
            <a:fillRect/>
          </a:stretch>
        </p:blipFill>
        <p:spPr>
          <a:xfrm>
            <a:off x="914400" y="3110753"/>
            <a:ext cx="9995647" cy="2779059"/>
          </a:xfrm>
          <a:prstGeom prst="rect">
            <a:avLst/>
          </a:prstGeom>
        </p:spPr>
      </p:pic>
      <p:pic>
        <p:nvPicPr>
          <p:cNvPr id="6" name="Picture 5">
            <a:extLst>
              <a:ext uri="{FF2B5EF4-FFF2-40B4-BE49-F238E27FC236}">
                <a16:creationId xmlns:a16="http://schemas.microsoft.com/office/drawing/2014/main" id="{589224C8-A6A7-44A6-BEF0-8C633E682AA3}"/>
              </a:ext>
            </a:extLst>
          </p:cNvPr>
          <p:cNvPicPr>
            <a:picLocks noChangeAspect="1"/>
          </p:cNvPicPr>
          <p:nvPr/>
        </p:nvPicPr>
        <p:blipFill>
          <a:blip r:embed="rId3"/>
          <a:stretch>
            <a:fillRect/>
          </a:stretch>
        </p:blipFill>
        <p:spPr>
          <a:xfrm>
            <a:off x="9430871" y="466165"/>
            <a:ext cx="1546994" cy="823031"/>
          </a:xfrm>
          <a:prstGeom prst="rect">
            <a:avLst/>
          </a:prstGeom>
        </p:spPr>
      </p:pic>
      <p:sp>
        <p:nvSpPr>
          <p:cNvPr id="7" name="TextBox 6">
            <a:extLst>
              <a:ext uri="{FF2B5EF4-FFF2-40B4-BE49-F238E27FC236}">
                <a16:creationId xmlns:a16="http://schemas.microsoft.com/office/drawing/2014/main" id="{526E9FDA-F0B1-4C16-A7CC-B3B3452B9FC2}"/>
              </a:ext>
            </a:extLst>
          </p:cNvPr>
          <p:cNvSpPr txBox="1"/>
          <p:nvPr/>
        </p:nvSpPr>
        <p:spPr>
          <a:xfrm>
            <a:off x="519953" y="6265439"/>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2222564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5E7C2B-A8F1-4816-AB0E-C734885F1101}"/>
              </a:ext>
            </a:extLst>
          </p:cNvPr>
          <p:cNvSpPr>
            <a:spLocks noGrp="1"/>
          </p:cNvSpPr>
          <p:nvPr>
            <p:ph type="body" idx="1"/>
          </p:nvPr>
        </p:nvSpPr>
        <p:spPr>
          <a:xfrm>
            <a:off x="684210" y="708211"/>
            <a:ext cx="10234801" cy="1721223"/>
          </a:xfrm>
        </p:spPr>
        <p:txBody>
          <a:bodyPr>
            <a:normAutofit/>
          </a:bodyPr>
          <a:lstStyle/>
          <a:p>
            <a:r>
              <a:rPr lang="en-US" sz="2800" b="1" dirty="0">
                <a:solidFill>
                  <a:schemeClr val="accent5">
                    <a:lumMod val="75000"/>
                  </a:schemeClr>
                </a:solidFill>
              </a:rPr>
              <a:t>Graphics Design</a:t>
            </a:r>
          </a:p>
          <a:p>
            <a:r>
              <a:rPr lang="en-US" dirty="0"/>
              <a:t>Logo Design, Social Media Graphics, Responsive Design, Packaging Design, Publication Design, Motion Graphics, Branding and Identity Design, Print Design, Digital Design, Branding and Identity Design, Video Editing.</a:t>
            </a:r>
          </a:p>
        </p:txBody>
      </p:sp>
      <p:pic>
        <p:nvPicPr>
          <p:cNvPr id="5" name="Picture 4">
            <a:extLst>
              <a:ext uri="{FF2B5EF4-FFF2-40B4-BE49-F238E27FC236}">
                <a16:creationId xmlns:a16="http://schemas.microsoft.com/office/drawing/2014/main" id="{66F4D5FE-97E4-4F41-B76F-C85DBACFFB31}"/>
              </a:ext>
            </a:extLst>
          </p:cNvPr>
          <p:cNvPicPr>
            <a:picLocks noChangeAspect="1"/>
          </p:cNvPicPr>
          <p:nvPr/>
        </p:nvPicPr>
        <p:blipFill>
          <a:blip r:embed="rId2"/>
          <a:stretch>
            <a:fillRect/>
          </a:stretch>
        </p:blipFill>
        <p:spPr>
          <a:xfrm>
            <a:off x="1559858" y="2994212"/>
            <a:ext cx="8758518" cy="2608730"/>
          </a:xfrm>
          <a:prstGeom prst="rect">
            <a:avLst/>
          </a:prstGeom>
        </p:spPr>
      </p:pic>
      <p:pic>
        <p:nvPicPr>
          <p:cNvPr id="6" name="Picture 5">
            <a:extLst>
              <a:ext uri="{FF2B5EF4-FFF2-40B4-BE49-F238E27FC236}">
                <a16:creationId xmlns:a16="http://schemas.microsoft.com/office/drawing/2014/main" id="{AE347545-3ACA-4BA4-ABEE-2F24E06E90CC}"/>
              </a:ext>
            </a:extLst>
          </p:cNvPr>
          <p:cNvPicPr>
            <a:picLocks noChangeAspect="1"/>
          </p:cNvPicPr>
          <p:nvPr/>
        </p:nvPicPr>
        <p:blipFill>
          <a:blip r:embed="rId3"/>
          <a:stretch>
            <a:fillRect/>
          </a:stretch>
        </p:blipFill>
        <p:spPr>
          <a:xfrm>
            <a:off x="9448800" y="432027"/>
            <a:ext cx="1546994" cy="823031"/>
          </a:xfrm>
          <a:prstGeom prst="rect">
            <a:avLst/>
          </a:prstGeom>
        </p:spPr>
      </p:pic>
      <p:sp>
        <p:nvSpPr>
          <p:cNvPr id="7" name="TextBox 6">
            <a:extLst>
              <a:ext uri="{FF2B5EF4-FFF2-40B4-BE49-F238E27FC236}">
                <a16:creationId xmlns:a16="http://schemas.microsoft.com/office/drawing/2014/main" id="{7E502CF6-F6A5-4049-BBFE-4C88832700BF}"/>
              </a:ext>
            </a:extLst>
          </p:cNvPr>
          <p:cNvSpPr txBox="1"/>
          <p:nvPr/>
        </p:nvSpPr>
        <p:spPr>
          <a:xfrm>
            <a:off x="448235" y="6190132"/>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89797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37C19E-5A41-431F-BA1C-CB6B8B5FA7DB}"/>
              </a:ext>
            </a:extLst>
          </p:cNvPr>
          <p:cNvSpPr>
            <a:spLocks noGrp="1"/>
          </p:cNvSpPr>
          <p:nvPr>
            <p:ph type="body" idx="1"/>
          </p:nvPr>
        </p:nvSpPr>
        <p:spPr>
          <a:xfrm>
            <a:off x="684210" y="564775"/>
            <a:ext cx="10736825" cy="1927414"/>
          </a:xfrm>
        </p:spPr>
        <p:txBody>
          <a:bodyPr>
            <a:normAutofit/>
          </a:bodyPr>
          <a:lstStyle/>
          <a:p>
            <a:r>
              <a:rPr lang="en-US" sz="2800" b="1" dirty="0">
                <a:solidFill>
                  <a:schemeClr val="accent5">
                    <a:lumMod val="75000"/>
                  </a:schemeClr>
                </a:solidFill>
              </a:rPr>
              <a:t>Digital Marketing Services</a:t>
            </a:r>
          </a:p>
          <a:p>
            <a:r>
              <a:rPr lang="en-US" dirty="0" err="1"/>
              <a:t>Indoscie</a:t>
            </a:r>
            <a:r>
              <a:rPr lang="en-US" dirty="0"/>
              <a:t> Technologies uses Digital marketing in drafting a multifaceted strategy aimed to target, reach out to, and build relationships with customers online, across a broad range of channels. It encompasses all marketing efforts that use an electronic device or the internet.</a:t>
            </a:r>
          </a:p>
        </p:txBody>
      </p:sp>
      <p:pic>
        <p:nvPicPr>
          <p:cNvPr id="5" name="Picture 4">
            <a:extLst>
              <a:ext uri="{FF2B5EF4-FFF2-40B4-BE49-F238E27FC236}">
                <a16:creationId xmlns:a16="http://schemas.microsoft.com/office/drawing/2014/main" id="{00A52698-AEC2-4E53-ACDE-760D77D137DC}"/>
              </a:ext>
            </a:extLst>
          </p:cNvPr>
          <p:cNvPicPr>
            <a:picLocks noChangeAspect="1"/>
          </p:cNvPicPr>
          <p:nvPr/>
        </p:nvPicPr>
        <p:blipFill>
          <a:blip r:embed="rId2"/>
          <a:stretch>
            <a:fillRect/>
          </a:stretch>
        </p:blipFill>
        <p:spPr>
          <a:xfrm>
            <a:off x="2527273" y="2492189"/>
            <a:ext cx="6729577" cy="4320989"/>
          </a:xfrm>
          <a:prstGeom prst="rect">
            <a:avLst/>
          </a:prstGeom>
        </p:spPr>
      </p:pic>
      <p:pic>
        <p:nvPicPr>
          <p:cNvPr id="6" name="Picture 5">
            <a:extLst>
              <a:ext uri="{FF2B5EF4-FFF2-40B4-BE49-F238E27FC236}">
                <a16:creationId xmlns:a16="http://schemas.microsoft.com/office/drawing/2014/main" id="{81F27769-42C4-4DE6-AD9C-3DADF6AE148D}"/>
              </a:ext>
            </a:extLst>
          </p:cNvPr>
          <p:cNvPicPr>
            <a:picLocks noChangeAspect="1"/>
          </p:cNvPicPr>
          <p:nvPr/>
        </p:nvPicPr>
        <p:blipFill>
          <a:blip r:embed="rId3"/>
          <a:stretch>
            <a:fillRect/>
          </a:stretch>
        </p:blipFill>
        <p:spPr>
          <a:xfrm>
            <a:off x="9484659" y="365062"/>
            <a:ext cx="1546994" cy="823031"/>
          </a:xfrm>
          <a:prstGeom prst="rect">
            <a:avLst/>
          </a:prstGeom>
        </p:spPr>
      </p:pic>
      <p:sp>
        <p:nvSpPr>
          <p:cNvPr id="7" name="TextBox 6">
            <a:extLst>
              <a:ext uri="{FF2B5EF4-FFF2-40B4-BE49-F238E27FC236}">
                <a16:creationId xmlns:a16="http://schemas.microsoft.com/office/drawing/2014/main" id="{EC6FE06B-B7ED-4097-8725-A3356286C84E}"/>
              </a:ext>
            </a:extLst>
          </p:cNvPr>
          <p:cNvSpPr txBox="1"/>
          <p:nvPr/>
        </p:nvSpPr>
        <p:spPr>
          <a:xfrm>
            <a:off x="448235" y="6403505"/>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936466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7F53-2576-446D-ACBC-D25560E4D149}"/>
              </a:ext>
            </a:extLst>
          </p:cNvPr>
          <p:cNvSpPr>
            <a:spLocks noGrp="1"/>
          </p:cNvSpPr>
          <p:nvPr>
            <p:ph type="title"/>
          </p:nvPr>
        </p:nvSpPr>
        <p:spPr>
          <a:xfrm>
            <a:off x="684212" y="500508"/>
            <a:ext cx="7070259" cy="593186"/>
          </a:xfrm>
        </p:spPr>
        <p:txBody>
          <a:bodyPr>
            <a:normAutofit fontScale="90000"/>
          </a:bodyPr>
          <a:lstStyle/>
          <a:p>
            <a:r>
              <a:rPr lang="en-US" dirty="0"/>
              <a:t>Our Projects</a:t>
            </a:r>
          </a:p>
        </p:txBody>
      </p:sp>
      <p:graphicFrame>
        <p:nvGraphicFramePr>
          <p:cNvPr id="4" name="Table 4">
            <a:extLst>
              <a:ext uri="{FF2B5EF4-FFF2-40B4-BE49-F238E27FC236}">
                <a16:creationId xmlns:a16="http://schemas.microsoft.com/office/drawing/2014/main" id="{2291883A-1D94-4041-B418-02B7B66E078A}"/>
              </a:ext>
            </a:extLst>
          </p:cNvPr>
          <p:cNvGraphicFramePr>
            <a:graphicFrameLocks noGrp="1"/>
          </p:cNvGraphicFramePr>
          <p:nvPr>
            <p:extLst>
              <p:ext uri="{D42A27DB-BD31-4B8C-83A1-F6EECF244321}">
                <p14:modId xmlns:p14="http://schemas.microsoft.com/office/powerpoint/2010/main" val="2163939281"/>
              </p:ext>
            </p:extLst>
          </p:nvPr>
        </p:nvGraphicFramePr>
        <p:xfrm>
          <a:off x="1004047" y="1443319"/>
          <a:ext cx="10094260" cy="4769223"/>
        </p:xfrm>
        <a:graphic>
          <a:graphicData uri="http://schemas.openxmlformats.org/drawingml/2006/table">
            <a:tbl>
              <a:tblPr firstRow="1" bandRow="1">
                <a:tableStyleId>{5C22544A-7EE6-4342-B048-85BDC9FD1C3A}</a:tableStyleId>
              </a:tblPr>
              <a:tblGrid>
                <a:gridCol w="2354305">
                  <a:extLst>
                    <a:ext uri="{9D8B030D-6E8A-4147-A177-3AD203B41FA5}">
                      <a16:colId xmlns:a16="http://schemas.microsoft.com/office/drawing/2014/main" val="1540561884"/>
                    </a:ext>
                  </a:extLst>
                </a:gridCol>
                <a:gridCol w="2469191">
                  <a:extLst>
                    <a:ext uri="{9D8B030D-6E8A-4147-A177-3AD203B41FA5}">
                      <a16:colId xmlns:a16="http://schemas.microsoft.com/office/drawing/2014/main" val="1566993381"/>
                    </a:ext>
                  </a:extLst>
                </a:gridCol>
                <a:gridCol w="2239419">
                  <a:extLst>
                    <a:ext uri="{9D8B030D-6E8A-4147-A177-3AD203B41FA5}">
                      <a16:colId xmlns:a16="http://schemas.microsoft.com/office/drawing/2014/main" val="3937335824"/>
                    </a:ext>
                  </a:extLst>
                </a:gridCol>
                <a:gridCol w="3031345">
                  <a:extLst>
                    <a:ext uri="{9D8B030D-6E8A-4147-A177-3AD203B41FA5}">
                      <a16:colId xmlns:a16="http://schemas.microsoft.com/office/drawing/2014/main" val="2309173260"/>
                    </a:ext>
                  </a:extLst>
                </a:gridCol>
              </a:tblGrid>
              <a:tr h="334682">
                <a:tc>
                  <a:txBody>
                    <a:bodyPr/>
                    <a:lstStyle/>
                    <a:p>
                      <a:r>
                        <a:rPr lang="en-US" sz="1200" dirty="0"/>
                        <a:t>B2B</a:t>
                      </a:r>
                    </a:p>
                  </a:txBody>
                  <a:tcPr/>
                </a:tc>
                <a:tc>
                  <a:txBody>
                    <a:bodyPr/>
                    <a:lstStyle/>
                    <a:p>
                      <a:r>
                        <a:rPr lang="en-US" sz="1200" dirty="0"/>
                        <a:t>E-Commerce</a:t>
                      </a:r>
                    </a:p>
                  </a:txBody>
                  <a:tcPr/>
                </a:tc>
                <a:tc>
                  <a:txBody>
                    <a:bodyPr/>
                    <a:lstStyle/>
                    <a:p>
                      <a:r>
                        <a:rPr lang="en-US" sz="1200" dirty="0"/>
                        <a:t>Events/Webinars</a:t>
                      </a:r>
                    </a:p>
                  </a:txBody>
                  <a:tcPr/>
                </a:tc>
                <a:tc>
                  <a:txBody>
                    <a:bodyPr/>
                    <a:lstStyle/>
                    <a:p>
                      <a:r>
                        <a:rPr lang="en-US" sz="1200" dirty="0"/>
                        <a:t>Others</a:t>
                      </a:r>
                    </a:p>
                  </a:txBody>
                  <a:tcPr/>
                </a:tc>
                <a:extLst>
                  <a:ext uri="{0D108BD9-81ED-4DB2-BD59-A6C34878D82A}">
                    <a16:rowId xmlns:a16="http://schemas.microsoft.com/office/drawing/2014/main" val="737590747"/>
                  </a:ext>
                </a:extLst>
              </a:tr>
              <a:tr h="1087717">
                <a:tc>
                  <a:txBody>
                    <a:bodyPr/>
                    <a:lstStyle/>
                    <a:p>
                      <a:r>
                        <a:rPr lang="en-US" sz="1200" dirty="0"/>
                        <a:t>Connecting Shops</a:t>
                      </a:r>
                    </a:p>
                    <a:p>
                      <a:r>
                        <a:rPr lang="en-US" sz="1200" dirty="0"/>
                        <a:t>(https://connectingshops.com/ )</a:t>
                      </a:r>
                    </a:p>
                  </a:txBody>
                  <a:tcPr/>
                </a:tc>
                <a:tc>
                  <a:txBody>
                    <a:bodyPr/>
                    <a:lstStyle/>
                    <a:p>
                      <a:r>
                        <a:rPr lang="en-US" sz="1200" dirty="0" err="1"/>
                        <a:t>Printinkart</a:t>
                      </a:r>
                      <a:r>
                        <a:rPr lang="en-US" sz="1200" dirty="0"/>
                        <a:t> (</a:t>
                      </a:r>
                      <a:r>
                        <a:rPr lang="en-US" sz="1200" dirty="0">
                          <a:hlinkClick r:id="rId2"/>
                        </a:rPr>
                        <a:t>https://printinkart.com/</a:t>
                      </a:r>
                      <a:r>
                        <a:rPr lang="en-US" sz="1200" dirty="0"/>
                        <a:t> )</a:t>
                      </a:r>
                    </a:p>
                  </a:txBody>
                  <a:tcPr/>
                </a:tc>
                <a:tc>
                  <a:txBody>
                    <a:bodyPr/>
                    <a:lstStyle/>
                    <a:p>
                      <a:r>
                        <a:rPr lang="en-US" sz="1200" dirty="0"/>
                        <a:t>99learnings (https://99learnings.com/services-combo.php)</a:t>
                      </a:r>
                    </a:p>
                  </a:txBody>
                  <a:tcPr/>
                </a:tc>
                <a:tc>
                  <a:txBody>
                    <a:bodyPr/>
                    <a:lstStyle/>
                    <a:p>
                      <a:r>
                        <a:rPr lang="en-US" sz="1200" dirty="0"/>
                        <a:t>Builder Planner (https://www.buildingplanner.in/)</a:t>
                      </a:r>
                    </a:p>
                  </a:txBody>
                  <a:tcPr/>
                </a:tc>
                <a:extLst>
                  <a:ext uri="{0D108BD9-81ED-4DB2-BD59-A6C34878D82A}">
                    <a16:rowId xmlns:a16="http://schemas.microsoft.com/office/drawing/2014/main" val="316544483"/>
                  </a:ext>
                </a:extLst>
              </a:tr>
              <a:tr h="836706">
                <a:tc>
                  <a:txBody>
                    <a:bodyPr/>
                    <a:lstStyle/>
                    <a:p>
                      <a:endParaRPr lang="en-US" sz="1200"/>
                    </a:p>
                  </a:txBody>
                  <a:tcPr/>
                </a:tc>
                <a:tc>
                  <a:txBody>
                    <a:bodyPr/>
                    <a:lstStyle/>
                    <a:p>
                      <a:r>
                        <a:rPr lang="en-US" sz="1200" dirty="0" err="1"/>
                        <a:t>Multicraft</a:t>
                      </a:r>
                      <a:r>
                        <a:rPr lang="en-US" sz="1200" dirty="0"/>
                        <a:t> (https://multycraft.com/)</a:t>
                      </a:r>
                    </a:p>
                  </a:txBody>
                  <a:tcPr/>
                </a:tc>
                <a:tc>
                  <a:txBody>
                    <a:bodyPr/>
                    <a:lstStyle/>
                    <a:p>
                      <a:r>
                        <a:rPr lang="en-US" sz="1200" dirty="0"/>
                        <a:t>99seminars (https://99seminars.com/)</a:t>
                      </a:r>
                    </a:p>
                  </a:txBody>
                  <a:tcPr/>
                </a:tc>
                <a:tc>
                  <a:txBody>
                    <a:bodyPr/>
                    <a:lstStyle/>
                    <a:p>
                      <a:r>
                        <a:rPr lang="en-US" sz="1200" dirty="0"/>
                        <a:t>AISCF (https://aiscf.in/)</a:t>
                      </a:r>
                    </a:p>
                  </a:txBody>
                  <a:tcPr/>
                </a:tc>
                <a:extLst>
                  <a:ext uri="{0D108BD9-81ED-4DB2-BD59-A6C34878D82A}">
                    <a16:rowId xmlns:a16="http://schemas.microsoft.com/office/drawing/2014/main" val="2684035989"/>
                  </a:ext>
                </a:extLst>
              </a:tr>
              <a:tr h="836706">
                <a:tc>
                  <a:txBody>
                    <a:bodyPr/>
                    <a:lstStyle/>
                    <a:p>
                      <a:endParaRPr lang="en-US" sz="1200" dirty="0"/>
                    </a:p>
                  </a:txBody>
                  <a:tcPr/>
                </a:tc>
                <a:tc>
                  <a:txBody>
                    <a:bodyPr/>
                    <a:lstStyle/>
                    <a:p>
                      <a:r>
                        <a:rPr lang="en-US" sz="1200" dirty="0" err="1"/>
                        <a:t>Craftpetals</a:t>
                      </a:r>
                      <a:r>
                        <a:rPr lang="en-US" sz="1200" dirty="0"/>
                        <a:t> (https://www.craftpetals.com/)</a:t>
                      </a:r>
                    </a:p>
                  </a:txBody>
                  <a:tcPr/>
                </a:tc>
                <a:tc>
                  <a:txBody>
                    <a:bodyPr/>
                    <a:lstStyle/>
                    <a:p>
                      <a:endParaRPr lang="en-US" sz="1200" dirty="0"/>
                    </a:p>
                  </a:txBody>
                  <a:tcPr/>
                </a:tc>
                <a:tc>
                  <a:txBody>
                    <a:bodyPr/>
                    <a:lstStyle/>
                    <a:p>
                      <a:r>
                        <a:rPr lang="en-US" sz="1200" dirty="0"/>
                        <a:t>The Problem Solve (http://theproblemsolves.com/)</a:t>
                      </a:r>
                    </a:p>
                  </a:txBody>
                  <a:tcPr/>
                </a:tc>
                <a:extLst>
                  <a:ext uri="{0D108BD9-81ED-4DB2-BD59-A6C34878D82A}">
                    <a16:rowId xmlns:a16="http://schemas.microsoft.com/office/drawing/2014/main" val="662015461"/>
                  </a:ext>
                </a:extLst>
              </a:tr>
              <a:tr h="836706">
                <a:tc>
                  <a:txBody>
                    <a:bodyPr/>
                    <a:lstStyle/>
                    <a:p>
                      <a:endParaRPr lang="en-US" sz="1200"/>
                    </a:p>
                  </a:txBody>
                  <a:tcPr/>
                </a:tc>
                <a:tc>
                  <a:txBody>
                    <a:bodyPr/>
                    <a:lstStyle/>
                    <a:p>
                      <a:r>
                        <a:rPr lang="en-US" sz="1200" dirty="0" err="1"/>
                        <a:t>Digimpact</a:t>
                      </a:r>
                      <a:r>
                        <a:rPr lang="en-US" sz="1200" dirty="0"/>
                        <a:t> (https://digimpact.in/)</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3373878694"/>
                  </a:ext>
                </a:extLst>
              </a:tr>
              <a:tr h="836706">
                <a:tc>
                  <a:txBody>
                    <a:bodyPr/>
                    <a:lstStyle/>
                    <a:p>
                      <a:endParaRPr lang="en-US" sz="1200"/>
                    </a:p>
                  </a:txBody>
                  <a:tcPr/>
                </a:tc>
                <a:tc>
                  <a:txBody>
                    <a:bodyPr/>
                    <a:lstStyle/>
                    <a:p>
                      <a:r>
                        <a:rPr lang="en-US" sz="1200" dirty="0" err="1"/>
                        <a:t>Computerheal</a:t>
                      </a:r>
                      <a:r>
                        <a:rPr lang="en-US" sz="1200" dirty="0"/>
                        <a:t> (https://computerheal.in/)</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3839547233"/>
                  </a:ext>
                </a:extLst>
              </a:tr>
            </a:tbl>
          </a:graphicData>
        </a:graphic>
      </p:graphicFrame>
      <p:pic>
        <p:nvPicPr>
          <p:cNvPr id="7" name="Picture 6">
            <a:extLst>
              <a:ext uri="{FF2B5EF4-FFF2-40B4-BE49-F238E27FC236}">
                <a16:creationId xmlns:a16="http://schemas.microsoft.com/office/drawing/2014/main" id="{3E5E0B6F-2B01-4998-9CCC-5679639CFACF}"/>
              </a:ext>
            </a:extLst>
          </p:cNvPr>
          <p:cNvPicPr>
            <a:picLocks noChangeAspect="1"/>
          </p:cNvPicPr>
          <p:nvPr/>
        </p:nvPicPr>
        <p:blipFill>
          <a:blip r:embed="rId3"/>
          <a:stretch>
            <a:fillRect/>
          </a:stretch>
        </p:blipFill>
        <p:spPr>
          <a:xfrm>
            <a:off x="9430871" y="477826"/>
            <a:ext cx="1546994" cy="823031"/>
          </a:xfrm>
          <a:prstGeom prst="rect">
            <a:avLst/>
          </a:prstGeom>
        </p:spPr>
      </p:pic>
      <p:sp>
        <p:nvSpPr>
          <p:cNvPr id="6" name="TextBox 5">
            <a:extLst>
              <a:ext uri="{FF2B5EF4-FFF2-40B4-BE49-F238E27FC236}">
                <a16:creationId xmlns:a16="http://schemas.microsoft.com/office/drawing/2014/main" id="{AFD608EF-2916-433A-BFD9-4D8FD1175137}"/>
              </a:ext>
            </a:extLst>
          </p:cNvPr>
          <p:cNvSpPr txBox="1"/>
          <p:nvPr/>
        </p:nvSpPr>
        <p:spPr>
          <a:xfrm>
            <a:off x="412377" y="6390111"/>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1710448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A8D32-A130-4EB5-AA1F-8CDEB0D81AD0}"/>
              </a:ext>
            </a:extLst>
          </p:cNvPr>
          <p:cNvSpPr>
            <a:spLocks noGrp="1"/>
          </p:cNvSpPr>
          <p:nvPr>
            <p:ph type="title"/>
          </p:nvPr>
        </p:nvSpPr>
        <p:spPr>
          <a:xfrm>
            <a:off x="685801" y="605118"/>
            <a:ext cx="8534400" cy="658906"/>
          </a:xfrm>
        </p:spPr>
        <p:txBody>
          <a:bodyPr>
            <a:normAutofit fontScale="90000"/>
          </a:bodyPr>
          <a:lstStyle/>
          <a:p>
            <a:r>
              <a:rPr lang="en-US" dirty="0"/>
              <a:t>Meet our teams</a:t>
            </a:r>
          </a:p>
        </p:txBody>
      </p:sp>
      <p:sp>
        <p:nvSpPr>
          <p:cNvPr id="3" name="Text Placeholder 2">
            <a:extLst>
              <a:ext uri="{FF2B5EF4-FFF2-40B4-BE49-F238E27FC236}">
                <a16:creationId xmlns:a16="http://schemas.microsoft.com/office/drawing/2014/main" id="{16C3187B-C645-46E5-8B9A-C14CC0CFAC5A}"/>
              </a:ext>
            </a:extLst>
          </p:cNvPr>
          <p:cNvSpPr>
            <a:spLocks noGrp="1"/>
          </p:cNvSpPr>
          <p:nvPr>
            <p:ph type="body" idx="1"/>
          </p:nvPr>
        </p:nvSpPr>
        <p:spPr>
          <a:xfrm>
            <a:off x="685800" y="1577789"/>
            <a:ext cx="10762129" cy="2590800"/>
          </a:xfrm>
        </p:spPr>
        <p:txBody>
          <a:bodyPr>
            <a:normAutofit/>
          </a:bodyPr>
          <a:lstStyle/>
          <a:p>
            <a:r>
              <a:rPr lang="en-US" dirty="0"/>
              <a:t>Er. Raj Kumar Vishwakarma (MD &amp; CEO – </a:t>
            </a:r>
            <a:r>
              <a:rPr lang="en-US" dirty="0" err="1"/>
              <a:t>B.Tech</a:t>
            </a:r>
            <a:r>
              <a:rPr lang="en-US" dirty="0"/>
              <a:t>)</a:t>
            </a:r>
          </a:p>
          <a:p>
            <a:r>
              <a:rPr lang="en-US" dirty="0"/>
              <a:t>Manish Vishwakarma (Director - BCA)</a:t>
            </a:r>
          </a:p>
          <a:p>
            <a:endParaRPr lang="en-US" dirty="0"/>
          </a:p>
          <a:p>
            <a:endParaRPr lang="en-US" dirty="0"/>
          </a:p>
        </p:txBody>
      </p:sp>
      <p:pic>
        <p:nvPicPr>
          <p:cNvPr id="4" name="Picture 3">
            <a:extLst>
              <a:ext uri="{FF2B5EF4-FFF2-40B4-BE49-F238E27FC236}">
                <a16:creationId xmlns:a16="http://schemas.microsoft.com/office/drawing/2014/main" id="{84E3AEB2-951D-4F14-9D71-9A35A3288300}"/>
              </a:ext>
            </a:extLst>
          </p:cNvPr>
          <p:cNvPicPr>
            <a:picLocks noChangeAspect="1"/>
          </p:cNvPicPr>
          <p:nvPr/>
        </p:nvPicPr>
        <p:blipFill>
          <a:blip r:embed="rId2"/>
          <a:stretch>
            <a:fillRect/>
          </a:stretch>
        </p:blipFill>
        <p:spPr>
          <a:xfrm>
            <a:off x="9439835" y="440993"/>
            <a:ext cx="1546994" cy="823031"/>
          </a:xfrm>
          <a:prstGeom prst="rect">
            <a:avLst/>
          </a:prstGeom>
        </p:spPr>
      </p:pic>
      <p:sp>
        <p:nvSpPr>
          <p:cNvPr id="6" name="TextBox 5">
            <a:extLst>
              <a:ext uri="{FF2B5EF4-FFF2-40B4-BE49-F238E27FC236}">
                <a16:creationId xmlns:a16="http://schemas.microsoft.com/office/drawing/2014/main" id="{E29239C9-B320-4497-8848-4770614950A8}"/>
              </a:ext>
            </a:extLst>
          </p:cNvPr>
          <p:cNvSpPr txBox="1"/>
          <p:nvPr/>
        </p:nvSpPr>
        <p:spPr>
          <a:xfrm>
            <a:off x="510988" y="6311153"/>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144641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9297-4473-46E7-A93C-77A8AD29F2BF}"/>
              </a:ext>
            </a:extLst>
          </p:cNvPr>
          <p:cNvSpPr>
            <a:spLocks noGrp="1"/>
          </p:cNvSpPr>
          <p:nvPr>
            <p:ph type="title"/>
          </p:nvPr>
        </p:nvSpPr>
        <p:spPr>
          <a:xfrm>
            <a:off x="684212" y="609599"/>
            <a:ext cx="8534400" cy="779930"/>
          </a:xfrm>
        </p:spPr>
        <p:txBody>
          <a:bodyPr>
            <a:normAutofit/>
          </a:bodyPr>
          <a:lstStyle/>
          <a:p>
            <a:r>
              <a:rPr lang="en-US" dirty="0"/>
              <a:t>Get in touch</a:t>
            </a:r>
          </a:p>
        </p:txBody>
      </p:sp>
      <p:sp>
        <p:nvSpPr>
          <p:cNvPr id="3" name="Text Placeholder 2">
            <a:extLst>
              <a:ext uri="{FF2B5EF4-FFF2-40B4-BE49-F238E27FC236}">
                <a16:creationId xmlns:a16="http://schemas.microsoft.com/office/drawing/2014/main" id="{4D7729F6-1997-4093-9C3A-6FBC1A2F5550}"/>
              </a:ext>
            </a:extLst>
          </p:cNvPr>
          <p:cNvSpPr>
            <a:spLocks noGrp="1"/>
          </p:cNvSpPr>
          <p:nvPr>
            <p:ph type="body" idx="1"/>
          </p:nvPr>
        </p:nvSpPr>
        <p:spPr>
          <a:xfrm>
            <a:off x="684212" y="1470212"/>
            <a:ext cx="10709929" cy="4778189"/>
          </a:xfrm>
        </p:spPr>
        <p:txBody>
          <a:bodyPr>
            <a:normAutofit fontScale="62500" lnSpcReduction="20000"/>
          </a:bodyPr>
          <a:lstStyle/>
          <a:p>
            <a:endParaRPr lang="en-US" dirty="0"/>
          </a:p>
          <a:p>
            <a:r>
              <a:rPr lang="en-US" dirty="0"/>
              <a:t>Elevate your digital presence with our integrated IT and digital marketing solutions. Contact us today to embark on a journey of innovation and online success.</a:t>
            </a:r>
          </a:p>
          <a:p>
            <a:r>
              <a:rPr lang="en-US" dirty="0"/>
              <a:t>Contact Us:</a:t>
            </a:r>
          </a:p>
          <a:p>
            <a:r>
              <a:rPr lang="en-US" dirty="0"/>
              <a:t>WhatsApp Only: +91-9765280961 / +91-9315232308</a:t>
            </a:r>
          </a:p>
          <a:p>
            <a:r>
              <a:rPr lang="en-US" dirty="0">
                <a:hlinkClick r:id="rId2"/>
              </a:rPr>
              <a:t>www.indoscie.com</a:t>
            </a:r>
            <a:endParaRPr lang="en-US" dirty="0"/>
          </a:p>
          <a:p>
            <a:r>
              <a:rPr lang="en-US" dirty="0">
                <a:hlinkClick r:id="rId3"/>
              </a:rPr>
              <a:t>enquiry@indoscie.com</a:t>
            </a:r>
            <a:r>
              <a:rPr lang="en-US" dirty="0"/>
              <a:t> / </a:t>
            </a:r>
            <a:r>
              <a:rPr lang="en-US" dirty="0">
                <a:hlinkClick r:id="rId4"/>
              </a:rPr>
              <a:t>support@indoscie.com</a:t>
            </a:r>
            <a:r>
              <a:rPr lang="en-US" dirty="0"/>
              <a:t> / </a:t>
            </a:r>
            <a:r>
              <a:rPr lang="en-US" dirty="0">
                <a:hlinkClick r:id="rId5"/>
              </a:rPr>
              <a:t>hr@indoscie.com</a:t>
            </a:r>
            <a:endParaRPr lang="en-US" dirty="0"/>
          </a:p>
          <a:p>
            <a:endParaRPr lang="en-US" dirty="0"/>
          </a:p>
          <a:p>
            <a:endParaRPr lang="en-US" dirty="0"/>
          </a:p>
          <a:p>
            <a:endParaRPr lang="en-US" dirty="0"/>
          </a:p>
          <a:p>
            <a:endParaRPr lang="en-US" dirty="0"/>
          </a:p>
          <a:p>
            <a:endParaRPr lang="en-US" dirty="0"/>
          </a:p>
          <a:p>
            <a:r>
              <a:rPr lang="en-US" dirty="0"/>
              <a:t>Address: </a:t>
            </a:r>
            <a:r>
              <a:rPr lang="en-US" dirty="0">
                <a:solidFill>
                  <a:schemeClr val="tx1"/>
                </a:solidFill>
              </a:rPr>
              <a:t>Ground Floor, Office No.7, </a:t>
            </a:r>
            <a:r>
              <a:rPr lang="en-US" dirty="0" err="1">
                <a:solidFill>
                  <a:schemeClr val="tx1"/>
                </a:solidFill>
              </a:rPr>
              <a:t>Akelwa</a:t>
            </a:r>
            <a:r>
              <a:rPr lang="en-US" dirty="0">
                <a:solidFill>
                  <a:schemeClr val="tx1"/>
                </a:solidFill>
              </a:rPr>
              <a:t> Bridge, Varanasi, U.P., India</a:t>
            </a:r>
          </a:p>
          <a:p>
            <a:r>
              <a:rPr lang="en-US" dirty="0"/>
              <a:t>Landmark- </a:t>
            </a:r>
            <a:r>
              <a:rPr lang="en-US" dirty="0" err="1">
                <a:solidFill>
                  <a:schemeClr val="tx1"/>
                </a:solidFill>
              </a:rPr>
              <a:t>Ganjari</a:t>
            </a:r>
            <a:r>
              <a:rPr lang="en-US" dirty="0">
                <a:solidFill>
                  <a:schemeClr val="tx1"/>
                </a:solidFill>
              </a:rPr>
              <a:t> International Cricket Stadium</a:t>
            </a:r>
          </a:p>
          <a:p>
            <a:r>
              <a:rPr lang="en-US" dirty="0"/>
              <a:t>Follow us on:</a:t>
            </a:r>
          </a:p>
          <a:p>
            <a:r>
              <a:rPr lang="en-US" dirty="0">
                <a:solidFill>
                  <a:schemeClr val="accent5">
                    <a:lumMod val="50000"/>
                  </a:schemeClr>
                </a:solidFill>
              </a:rPr>
              <a:t>LinkedIn: </a:t>
            </a:r>
            <a:r>
              <a:rPr lang="en-US" dirty="0">
                <a:solidFill>
                  <a:schemeClr val="accent5">
                    <a:lumMod val="50000"/>
                  </a:schemeClr>
                </a:solidFill>
                <a:hlinkClick r:id="rId6"/>
              </a:rPr>
              <a:t>https://www.linkedin.com/company/indoscie-technologies/</a:t>
            </a:r>
            <a:endParaRPr lang="en-US" dirty="0">
              <a:solidFill>
                <a:schemeClr val="accent5">
                  <a:lumMod val="50000"/>
                </a:schemeClr>
              </a:solidFill>
            </a:endParaRPr>
          </a:p>
          <a:p>
            <a:r>
              <a:rPr lang="en-US" dirty="0">
                <a:solidFill>
                  <a:schemeClr val="accent5">
                    <a:lumMod val="50000"/>
                  </a:schemeClr>
                </a:solidFill>
              </a:rPr>
              <a:t>Instagram: https://www.instagram.com/indoscie_technologies/</a:t>
            </a:r>
          </a:p>
        </p:txBody>
      </p:sp>
      <p:pic>
        <p:nvPicPr>
          <p:cNvPr id="4" name="Picture 3">
            <a:extLst>
              <a:ext uri="{FF2B5EF4-FFF2-40B4-BE49-F238E27FC236}">
                <a16:creationId xmlns:a16="http://schemas.microsoft.com/office/drawing/2014/main" id="{DDDAE205-C645-47A0-B744-5E6C01A243EE}"/>
              </a:ext>
            </a:extLst>
          </p:cNvPr>
          <p:cNvPicPr>
            <a:picLocks noChangeAspect="1"/>
          </p:cNvPicPr>
          <p:nvPr/>
        </p:nvPicPr>
        <p:blipFill>
          <a:blip r:embed="rId7"/>
          <a:stretch>
            <a:fillRect/>
          </a:stretch>
        </p:blipFill>
        <p:spPr>
          <a:xfrm>
            <a:off x="9457764" y="445474"/>
            <a:ext cx="1546994" cy="823031"/>
          </a:xfrm>
          <a:prstGeom prst="rect">
            <a:avLst/>
          </a:prstGeom>
        </p:spPr>
      </p:pic>
      <p:sp>
        <p:nvSpPr>
          <p:cNvPr id="6" name="TextBox 5">
            <a:extLst>
              <a:ext uri="{FF2B5EF4-FFF2-40B4-BE49-F238E27FC236}">
                <a16:creationId xmlns:a16="http://schemas.microsoft.com/office/drawing/2014/main" id="{94E60139-2777-4735-BE5C-1F8304401C29}"/>
              </a:ext>
            </a:extLst>
          </p:cNvPr>
          <p:cNvSpPr txBox="1"/>
          <p:nvPr/>
        </p:nvSpPr>
        <p:spPr>
          <a:xfrm>
            <a:off x="684212" y="6297706"/>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275946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3DBA-FBBF-438C-B8ED-3384D130EE07}"/>
              </a:ext>
            </a:extLst>
          </p:cNvPr>
          <p:cNvSpPr>
            <a:spLocks noGrp="1"/>
          </p:cNvSpPr>
          <p:nvPr>
            <p:ph type="title"/>
          </p:nvPr>
        </p:nvSpPr>
        <p:spPr>
          <a:xfrm>
            <a:off x="684212" y="1703295"/>
            <a:ext cx="10898188" cy="1290918"/>
          </a:xfrm>
        </p:spPr>
        <p:txBody>
          <a:bodyPr>
            <a:noAutofit/>
          </a:bodyPr>
          <a:lstStyle/>
          <a:p>
            <a:r>
              <a:rPr lang="en-US" sz="6600" b="1" dirty="0"/>
              <a:t>            </a:t>
            </a:r>
            <a:br>
              <a:rPr lang="en-US" sz="6600" b="1" dirty="0"/>
            </a:br>
            <a:br>
              <a:rPr lang="en-US" sz="6600" b="1" dirty="0"/>
            </a:br>
            <a:br>
              <a:rPr lang="en-US" sz="6600" b="1" dirty="0"/>
            </a:br>
            <a:br>
              <a:rPr lang="en-US" sz="6600" b="1" dirty="0"/>
            </a:br>
            <a:br>
              <a:rPr lang="en-US" sz="6600" b="1" dirty="0"/>
            </a:br>
            <a:r>
              <a:rPr lang="en-US" sz="6600" b="1" dirty="0"/>
              <a:t>              Thank You!</a:t>
            </a:r>
          </a:p>
        </p:txBody>
      </p:sp>
      <p:pic>
        <p:nvPicPr>
          <p:cNvPr id="4" name="Picture 3">
            <a:extLst>
              <a:ext uri="{FF2B5EF4-FFF2-40B4-BE49-F238E27FC236}">
                <a16:creationId xmlns:a16="http://schemas.microsoft.com/office/drawing/2014/main" id="{58038B29-251F-450F-9ECA-BEA24B2E212A}"/>
              </a:ext>
            </a:extLst>
          </p:cNvPr>
          <p:cNvPicPr>
            <a:picLocks noChangeAspect="1"/>
          </p:cNvPicPr>
          <p:nvPr/>
        </p:nvPicPr>
        <p:blipFill>
          <a:blip r:embed="rId2"/>
          <a:stretch>
            <a:fillRect/>
          </a:stretch>
        </p:blipFill>
        <p:spPr>
          <a:xfrm>
            <a:off x="603530" y="580215"/>
            <a:ext cx="1546994" cy="823031"/>
          </a:xfrm>
          <a:prstGeom prst="rect">
            <a:avLst/>
          </a:prstGeom>
        </p:spPr>
      </p:pic>
      <p:sp>
        <p:nvSpPr>
          <p:cNvPr id="5" name="TextBox 4">
            <a:extLst>
              <a:ext uri="{FF2B5EF4-FFF2-40B4-BE49-F238E27FC236}">
                <a16:creationId xmlns:a16="http://schemas.microsoft.com/office/drawing/2014/main" id="{3D4D919C-7F00-436C-8D63-9418C344ABFC}"/>
              </a:ext>
            </a:extLst>
          </p:cNvPr>
          <p:cNvSpPr txBox="1"/>
          <p:nvPr/>
        </p:nvSpPr>
        <p:spPr>
          <a:xfrm>
            <a:off x="603530" y="6277785"/>
            <a:ext cx="6096000" cy="369332"/>
          </a:xfrm>
          <a:prstGeom prst="rect">
            <a:avLst/>
          </a:prstGeom>
          <a:noFill/>
        </p:spPr>
        <p:txBody>
          <a:bodyPr wrap="square">
            <a:spAutoFit/>
          </a:bodyPr>
          <a:lstStyle/>
          <a:p>
            <a:r>
              <a:rPr lang="en-US" dirty="0"/>
              <a:t>www.indoscie.com</a:t>
            </a:r>
          </a:p>
        </p:txBody>
      </p:sp>
    </p:spTree>
    <p:extLst>
      <p:ext uri="{BB962C8B-B14F-4D97-AF65-F5344CB8AC3E}">
        <p14:creationId xmlns:p14="http://schemas.microsoft.com/office/powerpoint/2010/main" val="33926047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356</TotalTime>
  <Words>1423</Words>
  <Application>Microsoft Office PowerPoint</Application>
  <PresentationFormat>Widescreen</PresentationFormat>
  <Paragraphs>113</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Century Gothic</vt:lpstr>
      <vt:lpstr>Wingdings</vt:lpstr>
      <vt:lpstr>Wingdings 3</vt:lpstr>
      <vt:lpstr>Ion Boardroom</vt:lpstr>
      <vt:lpstr>Company Portfolio - 2025</vt:lpstr>
      <vt:lpstr>Who We Are ?</vt:lpstr>
      <vt:lpstr>Hi There!</vt:lpstr>
      <vt:lpstr>Table of Content</vt:lpstr>
      <vt:lpstr>About Company</vt:lpstr>
      <vt:lpstr>PowerPoint Presentation</vt:lpstr>
      <vt:lpstr>From the desk of directors…</vt:lpstr>
      <vt:lpstr>PowerPoint Presentation</vt:lpstr>
      <vt:lpstr>                    OUR SERVICES</vt:lpstr>
      <vt:lpstr>PowerPoint Presentation</vt:lpstr>
      <vt:lpstr>PowerPoint Presentation</vt:lpstr>
      <vt:lpstr>PowerPoint Presentation</vt:lpstr>
      <vt:lpstr>PowerPoint Presentation</vt:lpstr>
      <vt:lpstr>Our Projects</vt:lpstr>
      <vt:lpstr>Meet our teams</vt:lpstr>
      <vt:lpstr>Get in touch</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dc:title>
  <dc:creator>Prakash Vishvakarma</dc:creator>
  <cp:lastModifiedBy>raj kumar</cp:lastModifiedBy>
  <cp:revision>237</cp:revision>
  <dcterms:created xsi:type="dcterms:W3CDTF">2025-04-09T05:33:26Z</dcterms:created>
  <dcterms:modified xsi:type="dcterms:W3CDTF">2025-04-14T07:12:46Z</dcterms:modified>
</cp:coreProperties>
</file>